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31.jpg" ContentType="image/jpg"/>
  <Override PartName="/ppt/media/image33.jpg" ContentType="image/jpg"/>
  <Override PartName="/ppt/media/image34.jpg" ContentType="image/jpg"/>
  <Override PartName="/ppt/media/image41.jpg" ContentType="image/jpg"/>
  <Override PartName="/ppt/media/image42.jpg" ContentType="image/png"/>
  <Override PartName="/ppt/media/image44.jpg" ContentType="image/jpg"/>
  <Override PartName="/ppt/media/image46.jpg" ContentType="image/jpg"/>
  <Override PartName="/ppt/media/image50.jpg" ContentType="image/jpg"/>
  <Override PartName="/ppt/media/image51.jpg" ContentType="image/jpg"/>
  <Override PartName="/ppt/media/image53.jpg" ContentType="image/jpg"/>
  <Override PartName="/ppt/media/image60.jpg" ContentType="image/jpg"/>
  <Override PartName="/ppt/media/image61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73.jpg" ContentType="image/jpg"/>
  <Override PartName="/ppt/media/image81.jpg" ContentType="image/jpg"/>
  <Override PartName="/ppt/media/image84.jpg" ContentType="image/jpg"/>
  <Override PartName="/ppt/notesSlides/notesSlide1.xml" ContentType="application/vnd.openxmlformats-officedocument.presentationml.notesSlide+xml"/>
  <Override PartName="/ppt/media/image103.jpg" ContentType="image/jpg"/>
  <Override PartName="/ppt/media/image110.jpg" ContentType="image/jpg"/>
  <Override PartName="/ppt/media/image111.jpg" ContentType="image/jpg"/>
  <Override PartName="/ppt/media/image113.jpg" ContentType="image/jpg"/>
  <Override PartName="/ppt/notesSlides/notesSlide2.xml" ContentType="application/vnd.openxmlformats-officedocument.presentationml.notesSlide+xml"/>
  <Override PartName="/ppt/media/image125.jpg" ContentType="image/jpg"/>
  <Override PartName="/ppt/media/image127.jpg" ContentType="image/jpg"/>
  <Override PartName="/ppt/notesSlides/notesSlide3.xml" ContentType="application/vnd.openxmlformats-officedocument.presentationml.notesSlide+xml"/>
  <Override PartName="/ppt/media/image135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67.jpg" ContentType="image/jpg"/>
  <Override PartName="/ppt/media/image176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1"/>
  </p:notesMasterIdLst>
  <p:sldIdLst>
    <p:sldId id="257" r:id="rId2"/>
    <p:sldId id="459" r:id="rId3"/>
    <p:sldId id="260" r:id="rId4"/>
    <p:sldId id="312" r:id="rId5"/>
    <p:sldId id="261" r:id="rId6"/>
    <p:sldId id="313" r:id="rId7"/>
    <p:sldId id="314" r:id="rId8"/>
    <p:sldId id="315" r:id="rId9"/>
    <p:sldId id="316" r:id="rId10"/>
    <p:sldId id="317" r:id="rId11"/>
    <p:sldId id="476" r:id="rId12"/>
    <p:sldId id="477" r:id="rId13"/>
    <p:sldId id="262" r:id="rId14"/>
    <p:sldId id="486" r:id="rId15"/>
    <p:sldId id="265" r:id="rId16"/>
    <p:sldId id="469" r:id="rId17"/>
    <p:sldId id="470" r:id="rId18"/>
    <p:sldId id="471" r:id="rId19"/>
    <p:sldId id="472" r:id="rId20"/>
    <p:sldId id="473" r:id="rId21"/>
    <p:sldId id="264" r:id="rId22"/>
    <p:sldId id="266" r:id="rId23"/>
    <p:sldId id="267" r:id="rId24"/>
    <p:sldId id="268" r:id="rId25"/>
    <p:sldId id="269" r:id="rId26"/>
    <p:sldId id="270" r:id="rId27"/>
    <p:sldId id="271" r:id="rId28"/>
    <p:sldId id="273" r:id="rId29"/>
    <p:sldId id="274" r:id="rId30"/>
    <p:sldId id="276" r:id="rId31"/>
    <p:sldId id="277" r:id="rId32"/>
    <p:sldId id="278" r:id="rId33"/>
    <p:sldId id="279" r:id="rId34"/>
    <p:sldId id="283" r:id="rId35"/>
    <p:sldId id="465" r:id="rId36"/>
    <p:sldId id="303" r:id="rId37"/>
    <p:sldId id="286" r:id="rId38"/>
    <p:sldId id="475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318" r:id="rId49"/>
    <p:sldId id="319" r:id="rId50"/>
    <p:sldId id="298" r:id="rId51"/>
    <p:sldId id="299" r:id="rId52"/>
    <p:sldId id="300" r:id="rId53"/>
    <p:sldId id="301" r:id="rId54"/>
    <p:sldId id="302" r:id="rId55"/>
    <p:sldId id="474" r:id="rId56"/>
    <p:sldId id="320" r:id="rId57"/>
    <p:sldId id="259" r:id="rId58"/>
    <p:sldId id="441" r:id="rId59"/>
    <p:sldId id="321" r:id="rId60"/>
    <p:sldId id="322" r:id="rId61"/>
    <p:sldId id="436" r:id="rId62"/>
    <p:sldId id="324" r:id="rId63"/>
    <p:sldId id="437" r:id="rId64"/>
    <p:sldId id="435" r:id="rId65"/>
    <p:sldId id="438" r:id="rId66"/>
    <p:sldId id="442" r:id="rId67"/>
    <p:sldId id="323" r:id="rId68"/>
    <p:sldId id="325" r:id="rId69"/>
    <p:sldId id="483" r:id="rId70"/>
    <p:sldId id="479" r:id="rId71"/>
    <p:sldId id="439" r:id="rId72"/>
    <p:sldId id="480" r:id="rId73"/>
    <p:sldId id="481" r:id="rId74"/>
    <p:sldId id="482" r:id="rId75"/>
    <p:sldId id="326" r:id="rId76"/>
    <p:sldId id="341" r:id="rId77"/>
    <p:sldId id="333" r:id="rId78"/>
    <p:sldId id="342" r:id="rId79"/>
    <p:sldId id="343" r:id="rId80"/>
    <p:sldId id="332" r:id="rId81"/>
    <p:sldId id="344" r:id="rId82"/>
    <p:sldId id="345" r:id="rId83"/>
    <p:sldId id="346" r:id="rId84"/>
    <p:sldId id="347" r:id="rId85"/>
    <p:sldId id="349" r:id="rId86"/>
    <p:sldId id="327" r:id="rId87"/>
    <p:sldId id="334" r:id="rId88"/>
    <p:sldId id="328" r:id="rId89"/>
    <p:sldId id="329" r:id="rId90"/>
    <p:sldId id="331" r:id="rId91"/>
    <p:sldId id="339" r:id="rId92"/>
    <p:sldId id="337" r:id="rId93"/>
    <p:sldId id="330" r:id="rId94"/>
    <p:sldId id="378" r:id="rId95"/>
    <p:sldId id="336" r:id="rId96"/>
    <p:sldId id="350" r:id="rId97"/>
    <p:sldId id="335" r:id="rId98"/>
    <p:sldId id="452" r:id="rId99"/>
    <p:sldId id="487" r:id="rId100"/>
    <p:sldId id="272" r:id="rId101"/>
    <p:sldId id="443" r:id="rId102"/>
    <p:sldId id="444" r:id="rId103"/>
    <p:sldId id="445" r:id="rId104"/>
    <p:sldId id="447" r:id="rId105"/>
    <p:sldId id="448" r:id="rId106"/>
    <p:sldId id="280" r:id="rId107"/>
    <p:sldId id="281" r:id="rId108"/>
    <p:sldId id="449" r:id="rId109"/>
    <p:sldId id="284" r:id="rId110"/>
    <p:sldId id="456" r:id="rId111"/>
    <p:sldId id="450" r:id="rId112"/>
    <p:sldId id="463" r:id="rId113"/>
    <p:sldId id="457" r:id="rId114"/>
    <p:sldId id="464" r:id="rId115"/>
    <p:sldId id="414" r:id="rId116"/>
    <p:sldId id="454" r:id="rId117"/>
    <p:sldId id="415" r:id="rId118"/>
    <p:sldId id="451" r:id="rId119"/>
    <p:sldId id="484" r:id="rId120"/>
    <p:sldId id="458" r:id="rId121"/>
    <p:sldId id="466" r:id="rId122"/>
    <p:sldId id="467" r:id="rId123"/>
    <p:sldId id="468" r:id="rId124"/>
    <p:sldId id="308" r:id="rId125"/>
    <p:sldId id="485" r:id="rId126"/>
    <p:sldId id="460" r:id="rId127"/>
    <p:sldId id="462" r:id="rId128"/>
    <p:sldId id="461" r:id="rId129"/>
    <p:sldId id="478" r:id="rId1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B3FB254-3349-9C41-B323-252588AFA364}">
          <p14:sldIdLst>
            <p14:sldId id="257"/>
          </p14:sldIdLst>
        </p14:section>
        <p14:section name="PM1" id="{F673ACC9-2AAC-C041-B273-8ED4266364EE}">
          <p14:sldIdLst>
            <p14:sldId id="459"/>
            <p14:sldId id="260"/>
            <p14:sldId id="312"/>
            <p14:sldId id="261"/>
            <p14:sldId id="313"/>
            <p14:sldId id="314"/>
            <p14:sldId id="315"/>
            <p14:sldId id="316"/>
            <p14:sldId id="317"/>
            <p14:sldId id="476"/>
            <p14:sldId id="477"/>
            <p14:sldId id="262"/>
            <p14:sldId id="486"/>
            <p14:sldId id="265"/>
            <p14:sldId id="469"/>
            <p14:sldId id="470"/>
            <p14:sldId id="471"/>
            <p14:sldId id="472"/>
            <p14:sldId id="473"/>
            <p14:sldId id="264"/>
            <p14:sldId id="266"/>
            <p14:sldId id="267"/>
            <p14:sldId id="268"/>
            <p14:sldId id="269"/>
            <p14:sldId id="270"/>
            <p14:sldId id="271"/>
            <p14:sldId id="273"/>
            <p14:sldId id="274"/>
            <p14:sldId id="276"/>
            <p14:sldId id="277"/>
            <p14:sldId id="278"/>
            <p14:sldId id="279"/>
            <p14:sldId id="283"/>
            <p14:sldId id="465"/>
            <p14:sldId id="303"/>
            <p14:sldId id="286"/>
            <p14:sldId id="475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18"/>
            <p14:sldId id="319"/>
            <p14:sldId id="298"/>
            <p14:sldId id="299"/>
            <p14:sldId id="300"/>
            <p14:sldId id="301"/>
            <p14:sldId id="302"/>
          </p14:sldIdLst>
        </p14:section>
        <p14:section name="PM3" id="{8E415FB1-48B7-4743-9687-A7E12C7C0E2F}">
          <p14:sldIdLst>
            <p14:sldId id="474"/>
            <p14:sldId id="320"/>
            <p14:sldId id="259"/>
            <p14:sldId id="441"/>
            <p14:sldId id="321"/>
            <p14:sldId id="322"/>
            <p14:sldId id="436"/>
            <p14:sldId id="324"/>
            <p14:sldId id="437"/>
            <p14:sldId id="435"/>
            <p14:sldId id="438"/>
            <p14:sldId id="442"/>
            <p14:sldId id="323"/>
            <p14:sldId id="325"/>
            <p14:sldId id="483"/>
            <p14:sldId id="479"/>
            <p14:sldId id="439"/>
            <p14:sldId id="480"/>
            <p14:sldId id="481"/>
            <p14:sldId id="482"/>
            <p14:sldId id="326"/>
            <p14:sldId id="341"/>
            <p14:sldId id="333"/>
            <p14:sldId id="342"/>
            <p14:sldId id="343"/>
            <p14:sldId id="332"/>
            <p14:sldId id="344"/>
            <p14:sldId id="345"/>
            <p14:sldId id="346"/>
            <p14:sldId id="347"/>
            <p14:sldId id="349"/>
            <p14:sldId id="327"/>
            <p14:sldId id="334"/>
            <p14:sldId id="328"/>
            <p14:sldId id="329"/>
            <p14:sldId id="331"/>
            <p14:sldId id="339"/>
            <p14:sldId id="337"/>
            <p14:sldId id="330"/>
            <p14:sldId id="378"/>
            <p14:sldId id="336"/>
            <p14:sldId id="350"/>
            <p14:sldId id="335"/>
            <p14:sldId id="452"/>
            <p14:sldId id="487"/>
            <p14:sldId id="272"/>
            <p14:sldId id="443"/>
            <p14:sldId id="444"/>
            <p14:sldId id="445"/>
            <p14:sldId id="447"/>
            <p14:sldId id="448"/>
            <p14:sldId id="280"/>
            <p14:sldId id="281"/>
            <p14:sldId id="449"/>
            <p14:sldId id="284"/>
            <p14:sldId id="456"/>
            <p14:sldId id="450"/>
            <p14:sldId id="463"/>
            <p14:sldId id="457"/>
            <p14:sldId id="464"/>
            <p14:sldId id="414"/>
            <p14:sldId id="454"/>
            <p14:sldId id="415"/>
            <p14:sldId id="451"/>
            <p14:sldId id="484"/>
            <p14:sldId id="458"/>
            <p14:sldId id="466"/>
            <p14:sldId id="467"/>
            <p14:sldId id="468"/>
            <p14:sldId id="308"/>
            <p14:sldId id="485"/>
            <p14:sldId id="460"/>
            <p14:sldId id="462"/>
            <p14:sldId id="461"/>
            <p14:sldId id="4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7571"/>
    <p:restoredTop sz="96406"/>
  </p:normalViewPr>
  <p:slideViewPr>
    <p:cSldViewPr snapToGrid="0">
      <p:cViewPr varScale="1">
        <p:scale>
          <a:sx n="123" d="100"/>
          <a:sy n="123" d="100"/>
        </p:scale>
        <p:origin x="2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41C13-0CCE-F842-AEE2-1E324E188955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4CB22-CF32-7F4D-ACE2-0C6E1D2B00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36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Например: любители чая — это широкая целевая аудитория, а пьющие только пуэр — узкая. Владельцы автомобиля будут широкой ЦА, а те, кто предпочитает конкретную марку машины — уже узкой.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4CB22-CF32-7F4D-ACE2-0C6E1D2B0078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459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125eabf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125eabf66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d125eabf66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125eabf6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125eabf66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d125eabf66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125eabf6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125eabf66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d125eabf66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125eabf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125eabf66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d125eabf66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2DCE93-873D-ED2E-18E3-57DB491C6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F159E3-4DC7-1303-6397-03A7756E8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41765A-A0CC-B25D-DFDA-6D4D82CC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26E080-B8C9-719C-F3B0-BECC0F276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7EDCD6-8A24-5E8B-1E35-519219AF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52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F313C7-79D1-C6DE-E28B-E9E32F29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7E14F4-717E-EE15-6D6B-43F608F5C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93CFEE-1D33-9A80-6FC1-C947DF356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CBFE96-59F2-B9EF-16D7-C9760F15B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30E01D-99E4-E278-AD7E-632DADA8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615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E1F90E-D041-918D-16E5-ACEE6F4CF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C06E514-5E8B-7674-D453-6353D7BA0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C2ABBB-F3A0-1AB6-5070-76CAAF773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F700F8-FCE4-DF14-CC75-6E4F6A2D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144B89-986A-08AB-FE8B-A4494229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7775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122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7126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157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ая мысль">
  <p:cSld name="Важная мысль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31837" y="2622260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 rot="235268">
            <a:off x="757747" y="1880549"/>
            <a:ext cx="793656" cy="784218"/>
            <a:chOff x="221148" y="642669"/>
            <a:chExt cx="834966" cy="825037"/>
          </a:xfrm>
        </p:grpSpPr>
        <p:sp>
          <p:nvSpPr>
            <p:cNvPr id="54" name="Google Shape;54;p9"/>
            <p:cNvSpPr/>
            <p:nvPr/>
          </p:nvSpPr>
          <p:spPr>
            <a:xfrm>
              <a:off x="221148" y="757023"/>
              <a:ext cx="693221" cy="710683"/>
            </a:xfrm>
            <a:custGeom>
              <a:avLst/>
              <a:gdLst/>
              <a:ahLst/>
              <a:cxnLst/>
              <a:rect l="l" t="t" r="r" b="b"/>
              <a:pathLst>
                <a:path w="693221" h="710683" extrusionOk="0">
                  <a:moveTo>
                    <a:pt x="3842" y="707049"/>
                  </a:moveTo>
                  <a:cubicBezTo>
                    <a:pt x="8892" y="711975"/>
                    <a:pt x="16987" y="711884"/>
                    <a:pt x="21912" y="706834"/>
                  </a:cubicBezTo>
                  <a:lnTo>
                    <a:pt x="429894" y="289442"/>
                  </a:lnTo>
                  <a:lnTo>
                    <a:pt x="456923" y="414250"/>
                  </a:lnTo>
                  <a:cubicBezTo>
                    <a:pt x="458088" y="419615"/>
                    <a:pt x="462548" y="423634"/>
                    <a:pt x="467995" y="424241"/>
                  </a:cubicBezTo>
                  <a:cubicBezTo>
                    <a:pt x="468470" y="424299"/>
                    <a:pt x="468937" y="424324"/>
                    <a:pt x="469410" y="424324"/>
                  </a:cubicBezTo>
                  <a:cubicBezTo>
                    <a:pt x="474385" y="424324"/>
                    <a:pt x="478910" y="421430"/>
                    <a:pt x="481000" y="416921"/>
                  </a:cubicBezTo>
                  <a:lnTo>
                    <a:pt x="541174" y="287055"/>
                  </a:lnTo>
                  <a:lnTo>
                    <a:pt x="679208" y="300432"/>
                  </a:lnTo>
                  <a:cubicBezTo>
                    <a:pt x="684589" y="300956"/>
                    <a:pt x="689716" y="298028"/>
                    <a:pt x="692012" y="293135"/>
                  </a:cubicBezTo>
                  <a:cubicBezTo>
                    <a:pt x="694307" y="288246"/>
                    <a:pt x="693277" y="282438"/>
                    <a:pt x="689432" y="278628"/>
                  </a:cubicBezTo>
                  <a:lnTo>
                    <a:pt x="588727" y="178904"/>
                  </a:lnTo>
                  <a:lnTo>
                    <a:pt x="643926" y="46168"/>
                  </a:lnTo>
                  <a:cubicBezTo>
                    <a:pt x="646022" y="41143"/>
                    <a:pt x="644691" y="35336"/>
                    <a:pt x="640631" y="31717"/>
                  </a:cubicBezTo>
                  <a:cubicBezTo>
                    <a:pt x="636563" y="28099"/>
                    <a:pt x="630647" y="27450"/>
                    <a:pt x="625889" y="30112"/>
                  </a:cubicBezTo>
                  <a:lnTo>
                    <a:pt x="503927" y="98305"/>
                  </a:lnTo>
                  <a:lnTo>
                    <a:pt x="399835" y="3340"/>
                  </a:lnTo>
                  <a:cubicBezTo>
                    <a:pt x="395801" y="-345"/>
                    <a:pt x="389861" y="-1053"/>
                    <a:pt x="385069" y="1576"/>
                  </a:cubicBezTo>
                  <a:cubicBezTo>
                    <a:pt x="380277" y="4214"/>
                    <a:pt x="377698" y="9605"/>
                    <a:pt x="378637" y="14987"/>
                  </a:cubicBezTo>
                  <a:lnTo>
                    <a:pt x="403621" y="157157"/>
                  </a:lnTo>
                  <a:lnTo>
                    <a:pt x="283972" y="230751"/>
                  </a:lnTo>
                  <a:cubicBezTo>
                    <a:pt x="279380" y="233570"/>
                    <a:pt x="277050" y="238969"/>
                    <a:pt x="278155" y="244243"/>
                  </a:cubicBezTo>
                  <a:cubicBezTo>
                    <a:pt x="279263" y="249527"/>
                    <a:pt x="283557" y="253537"/>
                    <a:pt x="288896" y="254284"/>
                  </a:cubicBezTo>
                  <a:lnTo>
                    <a:pt x="411749" y="271448"/>
                  </a:lnTo>
                  <a:lnTo>
                    <a:pt x="3634" y="688980"/>
                  </a:lnTo>
                  <a:cubicBezTo>
                    <a:pt x="-1291" y="694021"/>
                    <a:pt x="-1199" y="702117"/>
                    <a:pt x="3842" y="707049"/>
                  </a:cubicBezTo>
                  <a:close/>
                  <a:moveTo>
                    <a:pt x="424401" y="174378"/>
                  </a:moveTo>
                  <a:cubicBezTo>
                    <a:pt x="428861" y="171641"/>
                    <a:pt x="431200" y="166449"/>
                    <a:pt x="430292" y="161282"/>
                  </a:cubicBezTo>
                  <a:lnTo>
                    <a:pt x="410292" y="47474"/>
                  </a:lnTo>
                  <a:lnTo>
                    <a:pt x="493512" y="123405"/>
                  </a:lnTo>
                  <a:cubicBezTo>
                    <a:pt x="497571" y="127115"/>
                    <a:pt x="503554" y="127807"/>
                    <a:pt x="508361" y="125119"/>
                  </a:cubicBezTo>
                  <a:lnTo>
                    <a:pt x="606155" y="70427"/>
                  </a:lnTo>
                  <a:lnTo>
                    <a:pt x="561830" y="177032"/>
                  </a:lnTo>
                  <a:cubicBezTo>
                    <a:pt x="559833" y="181832"/>
                    <a:pt x="560940" y="187357"/>
                    <a:pt x="564633" y="191016"/>
                  </a:cubicBezTo>
                  <a:lnTo>
                    <a:pt x="645956" y="271548"/>
                  </a:lnTo>
                  <a:lnTo>
                    <a:pt x="534633" y="260757"/>
                  </a:lnTo>
                  <a:cubicBezTo>
                    <a:pt x="529226" y="260224"/>
                    <a:pt x="524076" y="263170"/>
                    <a:pt x="521806" y="268104"/>
                  </a:cubicBezTo>
                  <a:lnTo>
                    <a:pt x="473835" y="371613"/>
                  </a:lnTo>
                  <a:lnTo>
                    <a:pt x="449526" y="259377"/>
                  </a:lnTo>
                  <a:cubicBezTo>
                    <a:pt x="448395" y="254135"/>
                    <a:pt x="444110" y="250168"/>
                    <a:pt x="438803" y="249427"/>
                  </a:cubicBezTo>
                  <a:lnTo>
                    <a:pt x="327632" y="2338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" name="Google Shape;55;p9"/>
            <p:cNvGrpSpPr/>
            <p:nvPr/>
          </p:nvGrpSpPr>
          <p:grpSpPr>
            <a:xfrm>
              <a:off x="404933" y="642669"/>
              <a:ext cx="651181" cy="590068"/>
              <a:chOff x="404933" y="642669"/>
              <a:chExt cx="651181" cy="590068"/>
            </a:xfrm>
          </p:grpSpPr>
          <p:sp>
            <p:nvSpPr>
              <p:cNvPr id="56" name="Google Shape;56;p9"/>
              <p:cNvSpPr/>
              <p:nvPr/>
            </p:nvSpPr>
            <p:spPr>
              <a:xfrm>
                <a:off x="800997" y="1131689"/>
                <a:ext cx="74742" cy="101048"/>
              </a:xfrm>
              <a:custGeom>
                <a:avLst/>
                <a:gdLst/>
                <a:ahLst/>
                <a:cxnLst/>
                <a:rect l="l" t="t" r="r" b="b"/>
                <a:pathLst>
                  <a:path w="74742" h="101048" extrusionOk="0">
                    <a:moveTo>
                      <a:pt x="5807" y="2071"/>
                    </a:moveTo>
                    <a:cubicBezTo>
                      <a:pt x="-107" y="5924"/>
                      <a:pt x="-1779" y="13836"/>
                      <a:pt x="2071" y="19751"/>
                    </a:cubicBezTo>
                    <a:lnTo>
                      <a:pt x="51256" y="95240"/>
                    </a:lnTo>
                    <a:cubicBezTo>
                      <a:pt x="55109" y="101156"/>
                      <a:pt x="63021" y="102828"/>
                      <a:pt x="68935" y="98975"/>
                    </a:cubicBezTo>
                    <a:cubicBezTo>
                      <a:pt x="74849" y="95125"/>
                      <a:pt x="76521" y="87204"/>
                      <a:pt x="72671" y="81290"/>
                    </a:cubicBezTo>
                    <a:lnTo>
                      <a:pt x="23486" y="5807"/>
                    </a:lnTo>
                    <a:cubicBezTo>
                      <a:pt x="19633" y="-107"/>
                      <a:pt x="11715" y="-1779"/>
                      <a:pt x="5807" y="20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9"/>
              <p:cNvSpPr/>
              <p:nvPr/>
            </p:nvSpPr>
            <p:spPr>
              <a:xfrm>
                <a:off x="701672" y="642669"/>
                <a:ext cx="25557" cy="114074"/>
              </a:xfrm>
              <a:custGeom>
                <a:avLst/>
                <a:gdLst/>
                <a:ahLst/>
                <a:cxnLst/>
                <a:rect l="l" t="t" r="r" b="b"/>
                <a:pathLst>
                  <a:path w="25557" h="114074" extrusionOk="0">
                    <a:moveTo>
                      <a:pt x="25557" y="101296"/>
                    </a:moveTo>
                    <a:lnTo>
                      <a:pt x="25557" y="12779"/>
                    </a:lnTo>
                    <a:cubicBezTo>
                      <a:pt x="25557" y="5724"/>
                      <a:pt x="19834" y="0"/>
                      <a:pt x="12779" y="0"/>
                    </a:cubicBezTo>
                    <a:cubicBezTo>
                      <a:pt x="5725" y="0"/>
                      <a:pt x="0" y="5724"/>
                      <a:pt x="0" y="12779"/>
                    </a:cubicBezTo>
                    <a:lnTo>
                      <a:pt x="0" y="101296"/>
                    </a:lnTo>
                    <a:cubicBezTo>
                      <a:pt x="0" y="108351"/>
                      <a:pt x="5725" y="114075"/>
                      <a:pt x="12779" y="114075"/>
                    </a:cubicBezTo>
                    <a:cubicBezTo>
                      <a:pt x="19834" y="114075"/>
                      <a:pt x="25557" y="108351"/>
                      <a:pt x="25557" y="1012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915083" y="863016"/>
                <a:ext cx="141031" cy="55896"/>
              </a:xfrm>
              <a:custGeom>
                <a:avLst/>
                <a:gdLst/>
                <a:ahLst/>
                <a:cxnLst/>
                <a:rect l="l" t="t" r="r" b="b"/>
                <a:pathLst>
                  <a:path w="141031" h="55896" extrusionOk="0">
                    <a:moveTo>
                      <a:pt x="12785" y="55896"/>
                    </a:moveTo>
                    <a:cubicBezTo>
                      <a:pt x="13884" y="55896"/>
                      <a:pt x="14972" y="55756"/>
                      <a:pt x="16037" y="55473"/>
                    </a:cubicBezTo>
                    <a:lnTo>
                      <a:pt x="131393" y="25166"/>
                    </a:lnTo>
                    <a:cubicBezTo>
                      <a:pt x="135844" y="24042"/>
                      <a:pt x="139348" y="20606"/>
                      <a:pt x="140570" y="16181"/>
                    </a:cubicBezTo>
                    <a:cubicBezTo>
                      <a:pt x="141793" y="11764"/>
                      <a:pt x="140545" y="7021"/>
                      <a:pt x="137309" y="3769"/>
                    </a:cubicBezTo>
                    <a:cubicBezTo>
                      <a:pt x="134072" y="508"/>
                      <a:pt x="129331" y="-757"/>
                      <a:pt x="124906" y="448"/>
                    </a:cubicBezTo>
                    <a:lnTo>
                      <a:pt x="9550" y="30757"/>
                    </a:lnTo>
                    <a:cubicBezTo>
                      <a:pt x="3327" y="32380"/>
                      <a:pt x="-718" y="38377"/>
                      <a:pt x="106" y="44749"/>
                    </a:cubicBezTo>
                    <a:cubicBezTo>
                      <a:pt x="922" y="51130"/>
                      <a:pt x="6355" y="55896"/>
                      <a:pt x="12785" y="558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404933" y="837612"/>
                <a:ext cx="111006" cy="40279"/>
              </a:xfrm>
              <a:custGeom>
                <a:avLst/>
                <a:gdLst/>
                <a:ahLst/>
                <a:cxnLst/>
                <a:rect l="l" t="t" r="r" b="b"/>
                <a:pathLst>
                  <a:path w="111006" h="40279" extrusionOk="0">
                    <a:moveTo>
                      <a:pt x="10612" y="25371"/>
                    </a:moveTo>
                    <a:lnTo>
                      <a:pt x="96027" y="40088"/>
                    </a:lnTo>
                    <a:cubicBezTo>
                      <a:pt x="96751" y="40213"/>
                      <a:pt x="97482" y="40279"/>
                      <a:pt x="98214" y="40279"/>
                    </a:cubicBezTo>
                    <a:cubicBezTo>
                      <a:pt x="104853" y="40279"/>
                      <a:pt x="110394" y="35196"/>
                      <a:pt x="110961" y="28583"/>
                    </a:cubicBezTo>
                    <a:cubicBezTo>
                      <a:pt x="111517" y="21959"/>
                      <a:pt x="106916" y="16011"/>
                      <a:pt x="100370" y="14896"/>
                    </a:cubicBezTo>
                    <a:lnTo>
                      <a:pt x="14946" y="188"/>
                    </a:lnTo>
                    <a:cubicBezTo>
                      <a:pt x="7991" y="-1010"/>
                      <a:pt x="1386" y="3649"/>
                      <a:pt x="188" y="10612"/>
                    </a:cubicBezTo>
                    <a:cubicBezTo>
                      <a:pt x="-1010" y="17567"/>
                      <a:pt x="3657" y="24172"/>
                      <a:pt x="10612" y="25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5629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буллитный список">
  <p:cSld name="Заголовок и буллитный список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30800" y="1825625"/>
            <a:ext cx="10730400" cy="42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2pPr>
            <a:lvl3pPr marL="1371600" lvl="2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3pPr>
            <a:lvl4pPr marL="1828800" lvl="3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4pPr>
            <a:lvl5pPr marL="2286000" lvl="4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5pPr>
            <a:lvl6pPr marL="2743200" lvl="5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6pPr>
            <a:lvl7pPr marL="3200400" lvl="6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7pPr>
            <a:lvl8pPr marL="3657600" lvl="7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8pPr>
            <a:lvl9pPr marL="4114800" lvl="8" indent="-3429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❏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30800" y="435429"/>
            <a:ext cx="107304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ExtraBold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713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61">
          <p15:clr>
            <a:srgbClr val="FBAE40"/>
          </p15:clr>
        </p15:guide>
        <p15:guide id="4" pos="7219">
          <p15:clr>
            <a:srgbClr val="FBAE40"/>
          </p15:clr>
        </p15:guide>
        <p15:guide id="5" orient="horz" pos="3861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1_Пустой слайд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58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B1ECB-68C6-E840-C2F3-DEA54D6D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4BB21-E03F-F783-8ED0-CD31DF488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E0CF34-305B-8924-2737-E305E1BD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9097F2-1C38-46E8-5715-4FB9099F1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BE9F80-6684-5E87-8139-F7075079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7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34DC9-43E2-7D73-B37C-E514A9BB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843B9A-F31A-23C3-2CC8-7579E14A4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3A1BB0-673F-3239-7235-E010F0A0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AB673-6354-7908-1357-E69FD48D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20238A-4886-A138-2C8B-BE9001BA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514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39558-4343-0B69-DE2E-8F9D5F292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5CE2B1-E496-5CFB-26BC-2955D8A85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32DB76-7D13-2B24-AC62-B0AA684B7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478021-D398-DD03-E6EC-70A96AACD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84B0F3-338C-96B9-654C-61DC9A73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14E8F5-43D1-3030-0E3A-668466AC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97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392EB8-EE1C-219C-1736-00970C6AF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02A453-F28C-DAA4-ABF8-D79D9FC0F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3FC49-DE27-6F01-FEDE-B8CAD4758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2798F9C-2A99-AF58-9A7E-8FC9E459A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4FB04C-BA48-F634-CE9F-3AA1A5FFEF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D8E556-5E05-EAC3-C41D-8116D8047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31E91E1-A55F-1223-E7DE-6409D745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5ADB094-6595-B8A4-8DA7-C1CBB57C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740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04666-BF9C-1DB2-78C6-1264FCA7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31ED40-D87A-7259-E2C0-F8A3D4B7B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A433624-C119-3DC7-87F5-618785FD3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E5CC0B-04C9-74C8-68A6-B5492B703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20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52F6803-29D4-D0CD-DDC2-61369F15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356B71F-B01A-6B1C-F2DD-0A0B0E64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A0E13C-648C-6B22-E71A-E56517A3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270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578E0A-5D98-A7AA-A316-1488691D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B9A323-1EA3-5BAC-396B-F34280C3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46580D-22EF-C139-2941-BC8F5E72B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7C35CE-B1C5-9A61-E995-625AC7585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BBE813-6D11-F538-D225-8C64396F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9BF55E-2DBE-7AAE-33DC-C593CFFA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336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2FDD5-A1F3-AD58-20A2-CB940B46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900130A-B9B4-ED44-D0E6-E07C46BBB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0E70D1-C663-1868-8D42-D931140B0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C1E83B-D76A-7CFB-2AE0-D93B07512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34ED75-6C4B-9D9A-90C4-61512E1F5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5ACD90-8458-A536-9234-8D64C228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06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2F9C-5F7E-7D36-43C0-9CAF32EED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2F699F-2740-E2C9-BC93-6B704B544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515A8D-A7D8-6D0D-9045-617697DF3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E338-CC05-514E-87C7-931584DF4630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2531CD-597B-F5F3-5801-D69D826FD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8F74F3-DA6A-F921-37EF-2A888C448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86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jp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5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linto.com/" TargetMode="External"/><Relationship Id="rId2" Type="http://schemas.openxmlformats.org/officeDocument/2006/relationships/hyperlink" Target="http://userbrain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experrto.io/blog/2020/06/19/8-luchshih-instrumentov-sbora-obratnoj-svyazi-dlya-saas-kompanij/" TargetMode="External"/><Relationship Id="rId5" Type="http://schemas.openxmlformats.org/officeDocument/2006/relationships/hyperlink" Target="http://wootric.com/" TargetMode="External"/><Relationship Id="rId4" Type="http://schemas.openxmlformats.org/officeDocument/2006/relationships/hyperlink" Target="http://optimizely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11" Type="http://schemas.openxmlformats.org/officeDocument/2006/relationships/image" Target="../media/image58.jpe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jpg"/><Relationship Id="rId9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3.jpg"/><Relationship Id="rId7" Type="http://schemas.openxmlformats.org/officeDocument/2006/relationships/image" Target="../media/image7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lck.ru/33kp3k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similarweb.com/website/tesla.com/#overview" TargetMode="External"/><Relationship Id="rId5" Type="http://schemas.openxmlformats.org/officeDocument/2006/relationships/image" Target="../media/image113.jpg"/><Relationship Id="rId4" Type="http://schemas.openxmlformats.org/officeDocument/2006/relationships/image" Target="../media/image1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5.jp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ru-RU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endParaRPr lang="ru-RU" sz="6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Разработка продуктов</a:t>
            </a:r>
            <a:r>
              <a:rPr lang="en-US" dirty="0"/>
              <a:t>,</a:t>
            </a:r>
            <a:br>
              <a:rPr lang="en-US" dirty="0"/>
            </a:br>
            <a:r>
              <a:rPr lang="ru-RU" dirty="0"/>
              <a:t>продолжение</a:t>
            </a:r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4AF033-3B93-0BB5-9BF1-1597ADA8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208917"/>
            <a:ext cx="10515600" cy="738461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Кейс 2: создаём переговорную комнату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B4DCC8-1F22-E607-4DE7-FD2A53819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5" y="947378"/>
            <a:ext cx="9005686" cy="59106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Думаем со стороны пользователя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для каких типов встреч и в какое время используют переговорки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как сделано у других компаний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Разговариваем с пользователем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общаемся с сотрудниками, узнаём что удобно / неудобно и почему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составляем список идей, приоритезируем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Работаем гибко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делаем первую минимальную версию переговорки (несколько стульев)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получаем первую обратную связь (что добавить и почему, что изменить)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вносим изменения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Верим только числам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замеряем что изменилось (например, с помощью опросов сотрудников)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Выдвигаем гипотезы и ставим эксперименты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строим гипотезы “если добавить маркерную доску, то опрос сотрудников покажет на столько-то % лучший результат”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“если добавить большой экран, то удобнее будет подключать удаленных сотрудников и оценка качества встреч повысится на столько-то”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393967-C346-9623-9469-55C6E514A9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2871" y="1301434"/>
            <a:ext cx="2553010" cy="46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173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50313"/>
            <a:ext cx="10515600" cy="75518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lang="ru-RU" dirty="0"/>
              <a:t>Анализ </a:t>
            </a:r>
            <a:r>
              <a:rPr dirty="0"/>
              <a:t>ЦА — это непрерывный процесс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838200" y="2002311"/>
            <a:ext cx="10515600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/>
              <a:t>Вначале один раз детально изучаете и вникаете во все тонкости, а далее уточняете / меняете описания.</a:t>
            </a:r>
          </a:p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/>
              <a:t>Ведь ваша компания, продукт и рынок могут меняться, предпочтения пользователей могут меняться.</a:t>
            </a:r>
          </a:p>
        </p:txBody>
      </p:sp>
      <p:sp>
        <p:nvSpPr>
          <p:cNvPr id="5" name="object 5"/>
          <p:cNvSpPr/>
          <p:nvPr/>
        </p:nvSpPr>
        <p:spPr>
          <a:xfrm>
            <a:off x="462990" y="4753560"/>
            <a:ext cx="11127740" cy="1666240"/>
          </a:xfrm>
          <a:custGeom>
            <a:avLst/>
            <a:gdLst/>
            <a:ahLst/>
            <a:cxnLst/>
            <a:rect l="l" t="t" r="r" b="b"/>
            <a:pathLst>
              <a:path w="8345805" h="1249679">
                <a:moveTo>
                  <a:pt x="0" y="956775"/>
                </a:moveTo>
                <a:lnTo>
                  <a:pt x="20295" y="918946"/>
                </a:lnTo>
                <a:lnTo>
                  <a:pt x="41248" y="875656"/>
                </a:lnTo>
                <a:lnTo>
                  <a:pt x="62987" y="828911"/>
                </a:lnTo>
                <a:lnTo>
                  <a:pt x="85641" y="780719"/>
                </a:lnTo>
                <a:lnTo>
                  <a:pt x="109341" y="733086"/>
                </a:lnTo>
                <a:lnTo>
                  <a:pt x="134214" y="688019"/>
                </a:lnTo>
                <a:lnTo>
                  <a:pt x="160392" y="647524"/>
                </a:lnTo>
                <a:lnTo>
                  <a:pt x="188003" y="613609"/>
                </a:lnTo>
                <a:lnTo>
                  <a:pt x="217177" y="588280"/>
                </a:lnTo>
                <a:lnTo>
                  <a:pt x="280730" y="571407"/>
                </a:lnTo>
                <a:lnTo>
                  <a:pt x="308479" y="581250"/>
                </a:lnTo>
                <a:lnTo>
                  <a:pt x="370689" y="631939"/>
                </a:lnTo>
                <a:lnTo>
                  <a:pt x="404354" y="669270"/>
                </a:lnTo>
                <a:lnTo>
                  <a:pt x="439195" y="712247"/>
                </a:lnTo>
                <a:lnTo>
                  <a:pt x="474815" y="759113"/>
                </a:lnTo>
                <a:lnTo>
                  <a:pt x="510817" y="808109"/>
                </a:lnTo>
                <a:lnTo>
                  <a:pt x="546802" y="857479"/>
                </a:lnTo>
                <a:lnTo>
                  <a:pt x="582374" y="905463"/>
                </a:lnTo>
                <a:lnTo>
                  <a:pt x="617134" y="950305"/>
                </a:lnTo>
                <a:lnTo>
                  <a:pt x="650684" y="990246"/>
                </a:lnTo>
                <a:lnTo>
                  <a:pt x="682629" y="1023528"/>
                </a:lnTo>
                <a:lnTo>
                  <a:pt x="712569" y="1048393"/>
                </a:lnTo>
                <a:lnTo>
                  <a:pt x="774978" y="1066492"/>
                </a:lnTo>
                <a:lnTo>
                  <a:pt x="806614" y="1053941"/>
                </a:lnTo>
                <a:lnTo>
                  <a:pt x="835609" y="1029138"/>
                </a:lnTo>
                <a:lnTo>
                  <a:pt x="862556" y="995790"/>
                </a:lnTo>
                <a:lnTo>
                  <a:pt x="888048" y="957605"/>
                </a:lnTo>
                <a:lnTo>
                  <a:pt x="912679" y="918291"/>
                </a:lnTo>
                <a:lnTo>
                  <a:pt x="937042" y="881555"/>
                </a:lnTo>
                <a:lnTo>
                  <a:pt x="961730" y="851104"/>
                </a:lnTo>
                <a:lnTo>
                  <a:pt x="987337" y="830646"/>
                </a:lnTo>
                <a:lnTo>
                  <a:pt x="1014457" y="823889"/>
                </a:lnTo>
                <a:lnTo>
                  <a:pt x="1037651" y="831741"/>
                </a:lnTo>
                <a:lnTo>
                  <a:pt x="1083243" y="879743"/>
                </a:lnTo>
                <a:lnTo>
                  <a:pt x="1105907" y="914448"/>
                </a:lnTo>
                <a:lnTo>
                  <a:pt x="1128658" y="952661"/>
                </a:lnTo>
                <a:lnTo>
                  <a:pt x="1151632" y="991657"/>
                </a:lnTo>
                <a:lnTo>
                  <a:pt x="1174959" y="1028716"/>
                </a:lnTo>
                <a:lnTo>
                  <a:pt x="1198774" y="1061114"/>
                </a:lnTo>
                <a:lnTo>
                  <a:pt x="1223210" y="1086130"/>
                </a:lnTo>
                <a:lnTo>
                  <a:pt x="1248398" y="1101042"/>
                </a:lnTo>
                <a:lnTo>
                  <a:pt x="1274473" y="1103126"/>
                </a:lnTo>
                <a:lnTo>
                  <a:pt x="1301567" y="1089660"/>
                </a:lnTo>
                <a:lnTo>
                  <a:pt x="1332208" y="1048786"/>
                </a:lnTo>
                <a:lnTo>
                  <a:pt x="1361510" y="981308"/>
                </a:lnTo>
                <a:lnTo>
                  <a:pt x="1375927" y="939714"/>
                </a:lnTo>
                <a:lnTo>
                  <a:pt x="1390332" y="894012"/>
                </a:lnTo>
                <a:lnTo>
                  <a:pt x="1404832" y="845052"/>
                </a:lnTo>
                <a:lnTo>
                  <a:pt x="1419535" y="793682"/>
                </a:lnTo>
                <a:lnTo>
                  <a:pt x="1434547" y="740749"/>
                </a:lnTo>
                <a:lnTo>
                  <a:pt x="1449978" y="687101"/>
                </a:lnTo>
                <a:lnTo>
                  <a:pt x="1465933" y="633587"/>
                </a:lnTo>
                <a:lnTo>
                  <a:pt x="1482520" y="581054"/>
                </a:lnTo>
                <a:lnTo>
                  <a:pt x="1499847" y="530350"/>
                </a:lnTo>
                <a:lnTo>
                  <a:pt x="1518022" y="482324"/>
                </a:lnTo>
                <a:lnTo>
                  <a:pt x="1537152" y="437824"/>
                </a:lnTo>
                <a:lnTo>
                  <a:pt x="1557344" y="397697"/>
                </a:lnTo>
                <a:lnTo>
                  <a:pt x="1578706" y="362792"/>
                </a:lnTo>
                <a:lnTo>
                  <a:pt x="1625369" y="312039"/>
                </a:lnTo>
                <a:lnTo>
                  <a:pt x="1678001" y="292347"/>
                </a:lnTo>
                <a:lnTo>
                  <a:pt x="1701265" y="295027"/>
                </a:lnTo>
                <a:lnTo>
                  <a:pt x="1751651" y="319413"/>
                </a:lnTo>
                <a:lnTo>
                  <a:pt x="1806577" y="365491"/>
                </a:lnTo>
                <a:lnTo>
                  <a:pt x="1835517" y="395287"/>
                </a:lnTo>
                <a:lnTo>
                  <a:pt x="1865321" y="428853"/>
                </a:lnTo>
                <a:lnTo>
                  <a:pt x="1895899" y="465637"/>
                </a:lnTo>
                <a:lnTo>
                  <a:pt x="1927159" y="505089"/>
                </a:lnTo>
                <a:lnTo>
                  <a:pt x="1959013" y="546656"/>
                </a:lnTo>
                <a:lnTo>
                  <a:pt x="1991368" y="589789"/>
                </a:lnTo>
                <a:lnTo>
                  <a:pt x="2024136" y="633936"/>
                </a:lnTo>
                <a:lnTo>
                  <a:pt x="2057226" y="678546"/>
                </a:lnTo>
                <a:lnTo>
                  <a:pt x="2090547" y="723067"/>
                </a:lnTo>
                <a:lnTo>
                  <a:pt x="2124008" y="766948"/>
                </a:lnTo>
                <a:lnTo>
                  <a:pt x="2157520" y="809639"/>
                </a:lnTo>
                <a:lnTo>
                  <a:pt x="2190992" y="850588"/>
                </a:lnTo>
                <a:lnTo>
                  <a:pt x="2224334" y="889243"/>
                </a:lnTo>
                <a:lnTo>
                  <a:pt x="2257455" y="925055"/>
                </a:lnTo>
                <a:lnTo>
                  <a:pt x="2290265" y="957470"/>
                </a:lnTo>
                <a:lnTo>
                  <a:pt x="2322673" y="985939"/>
                </a:lnTo>
                <a:lnTo>
                  <a:pt x="2354590" y="1009911"/>
                </a:lnTo>
                <a:lnTo>
                  <a:pt x="2416586" y="1042155"/>
                </a:lnTo>
                <a:lnTo>
                  <a:pt x="2475530" y="1049794"/>
                </a:lnTo>
                <a:lnTo>
                  <a:pt x="2503111" y="1043332"/>
                </a:lnTo>
                <a:lnTo>
                  <a:pt x="2558499" y="1010986"/>
                </a:lnTo>
                <a:lnTo>
                  <a:pt x="2613992" y="956377"/>
                </a:lnTo>
                <a:lnTo>
                  <a:pt x="2641705" y="922086"/>
                </a:lnTo>
                <a:lnTo>
                  <a:pt x="2669356" y="883864"/>
                </a:lnTo>
                <a:lnTo>
                  <a:pt x="2696917" y="842255"/>
                </a:lnTo>
                <a:lnTo>
                  <a:pt x="2724359" y="797804"/>
                </a:lnTo>
                <a:lnTo>
                  <a:pt x="2751652" y="751057"/>
                </a:lnTo>
                <a:lnTo>
                  <a:pt x="2778766" y="702558"/>
                </a:lnTo>
                <a:lnTo>
                  <a:pt x="2805674" y="652852"/>
                </a:lnTo>
                <a:lnTo>
                  <a:pt x="2832345" y="602483"/>
                </a:lnTo>
                <a:lnTo>
                  <a:pt x="2858751" y="551997"/>
                </a:lnTo>
                <a:lnTo>
                  <a:pt x="2884863" y="501938"/>
                </a:lnTo>
                <a:lnTo>
                  <a:pt x="2910650" y="452852"/>
                </a:lnTo>
                <a:lnTo>
                  <a:pt x="2936084" y="405282"/>
                </a:lnTo>
                <a:lnTo>
                  <a:pt x="2961137" y="359775"/>
                </a:lnTo>
                <a:lnTo>
                  <a:pt x="2985777" y="316874"/>
                </a:lnTo>
                <a:lnTo>
                  <a:pt x="3009978" y="277124"/>
                </a:lnTo>
                <a:lnTo>
                  <a:pt x="3033708" y="241071"/>
                </a:lnTo>
                <a:lnTo>
                  <a:pt x="3056940" y="209259"/>
                </a:lnTo>
                <a:lnTo>
                  <a:pt x="3101790" y="160538"/>
                </a:lnTo>
                <a:lnTo>
                  <a:pt x="3144295" y="135319"/>
                </a:lnTo>
                <a:lnTo>
                  <a:pt x="3164595" y="132885"/>
                </a:lnTo>
                <a:lnTo>
                  <a:pt x="3185602" y="138500"/>
                </a:lnTo>
                <a:lnTo>
                  <a:pt x="3224504" y="173371"/>
                </a:lnTo>
                <a:lnTo>
                  <a:pt x="3259788" y="235154"/>
                </a:lnTo>
                <a:lnTo>
                  <a:pt x="3276272" y="274409"/>
                </a:lnTo>
                <a:lnTo>
                  <a:pt x="3292091" y="318318"/>
                </a:lnTo>
                <a:lnTo>
                  <a:pt x="3307324" y="366189"/>
                </a:lnTo>
                <a:lnTo>
                  <a:pt x="3322051" y="417331"/>
                </a:lnTo>
                <a:lnTo>
                  <a:pt x="3336351" y="471052"/>
                </a:lnTo>
                <a:lnTo>
                  <a:pt x="3350303" y="526661"/>
                </a:lnTo>
                <a:lnTo>
                  <a:pt x="3363989" y="583468"/>
                </a:lnTo>
                <a:lnTo>
                  <a:pt x="3377486" y="640779"/>
                </a:lnTo>
                <a:lnTo>
                  <a:pt x="3390876" y="697904"/>
                </a:lnTo>
                <a:lnTo>
                  <a:pt x="3404236" y="754151"/>
                </a:lnTo>
                <a:lnTo>
                  <a:pt x="3417648" y="808829"/>
                </a:lnTo>
                <a:lnTo>
                  <a:pt x="3431191" y="861247"/>
                </a:lnTo>
                <a:lnTo>
                  <a:pt x="3444943" y="910713"/>
                </a:lnTo>
                <a:lnTo>
                  <a:pt x="3458986" y="956535"/>
                </a:lnTo>
                <a:lnTo>
                  <a:pt x="3473398" y="998023"/>
                </a:lnTo>
                <a:lnTo>
                  <a:pt x="3488259" y="1034484"/>
                </a:lnTo>
                <a:lnTo>
                  <a:pt x="3519648" y="1089562"/>
                </a:lnTo>
                <a:lnTo>
                  <a:pt x="3553789" y="1116237"/>
                </a:lnTo>
                <a:lnTo>
                  <a:pt x="3575497" y="1117337"/>
                </a:lnTo>
                <a:lnTo>
                  <a:pt x="3598023" y="1108638"/>
                </a:lnTo>
                <a:lnTo>
                  <a:pt x="3645159" y="1065809"/>
                </a:lnTo>
                <a:lnTo>
                  <a:pt x="3669582" y="1033659"/>
                </a:lnTo>
                <a:lnTo>
                  <a:pt x="3694452" y="995672"/>
                </a:lnTo>
                <a:lnTo>
                  <a:pt x="3719675" y="952837"/>
                </a:lnTo>
                <a:lnTo>
                  <a:pt x="3745159" y="906146"/>
                </a:lnTo>
                <a:lnTo>
                  <a:pt x="3770810" y="856588"/>
                </a:lnTo>
                <a:lnTo>
                  <a:pt x="3796536" y="805152"/>
                </a:lnTo>
                <a:lnTo>
                  <a:pt x="3822243" y="752830"/>
                </a:lnTo>
                <a:lnTo>
                  <a:pt x="3847838" y="700612"/>
                </a:lnTo>
                <a:lnTo>
                  <a:pt x="3873229" y="649487"/>
                </a:lnTo>
                <a:lnTo>
                  <a:pt x="3898322" y="600445"/>
                </a:lnTo>
                <a:lnTo>
                  <a:pt x="3923024" y="554477"/>
                </a:lnTo>
                <a:lnTo>
                  <a:pt x="3947243" y="512572"/>
                </a:lnTo>
                <a:lnTo>
                  <a:pt x="3970885" y="475721"/>
                </a:lnTo>
                <a:lnTo>
                  <a:pt x="3993858" y="444914"/>
                </a:lnTo>
                <a:lnTo>
                  <a:pt x="4037422" y="405391"/>
                </a:lnTo>
                <a:lnTo>
                  <a:pt x="4057827" y="398656"/>
                </a:lnTo>
                <a:lnTo>
                  <a:pt x="4081780" y="402226"/>
                </a:lnTo>
                <a:lnTo>
                  <a:pt x="4126275" y="440842"/>
                </a:lnTo>
                <a:lnTo>
                  <a:pt x="4147068" y="473210"/>
                </a:lnTo>
                <a:lnTo>
                  <a:pt x="4167056" y="512500"/>
                </a:lnTo>
                <a:lnTo>
                  <a:pt x="4186366" y="557372"/>
                </a:lnTo>
                <a:lnTo>
                  <a:pt x="4205121" y="606488"/>
                </a:lnTo>
                <a:lnTo>
                  <a:pt x="4223446" y="658509"/>
                </a:lnTo>
                <a:lnTo>
                  <a:pt x="4241466" y="712096"/>
                </a:lnTo>
                <a:lnTo>
                  <a:pt x="4259305" y="765910"/>
                </a:lnTo>
                <a:lnTo>
                  <a:pt x="4277089" y="818612"/>
                </a:lnTo>
                <a:lnTo>
                  <a:pt x="4294941" y="868864"/>
                </a:lnTo>
                <a:lnTo>
                  <a:pt x="4312987" y="915327"/>
                </a:lnTo>
                <a:lnTo>
                  <a:pt x="4331352" y="956661"/>
                </a:lnTo>
                <a:lnTo>
                  <a:pt x="4350158" y="991529"/>
                </a:lnTo>
                <a:lnTo>
                  <a:pt x="4389600" y="1036506"/>
                </a:lnTo>
                <a:lnTo>
                  <a:pt x="4421990" y="1047538"/>
                </a:lnTo>
                <a:lnTo>
                  <a:pt x="4455679" y="1042946"/>
                </a:lnTo>
                <a:lnTo>
                  <a:pt x="4490279" y="1025993"/>
                </a:lnTo>
                <a:lnTo>
                  <a:pt x="4525401" y="999945"/>
                </a:lnTo>
                <a:lnTo>
                  <a:pt x="4560658" y="968067"/>
                </a:lnTo>
                <a:lnTo>
                  <a:pt x="4595660" y="933622"/>
                </a:lnTo>
                <a:lnTo>
                  <a:pt x="4630021" y="899877"/>
                </a:lnTo>
                <a:lnTo>
                  <a:pt x="4663350" y="870095"/>
                </a:lnTo>
                <a:lnTo>
                  <a:pt x="4695261" y="847541"/>
                </a:lnTo>
                <a:lnTo>
                  <a:pt x="4725365" y="835481"/>
                </a:lnTo>
                <a:lnTo>
                  <a:pt x="4753273" y="837178"/>
                </a:lnTo>
                <a:lnTo>
                  <a:pt x="4796841" y="880304"/>
                </a:lnTo>
                <a:lnTo>
                  <a:pt x="4815380" y="917117"/>
                </a:lnTo>
                <a:lnTo>
                  <a:pt x="4832435" y="960712"/>
                </a:lnTo>
                <a:lnTo>
                  <a:pt x="4848515" y="1008552"/>
                </a:lnTo>
                <a:lnTo>
                  <a:pt x="4864129" y="1058100"/>
                </a:lnTo>
                <a:lnTo>
                  <a:pt x="4879788" y="1106817"/>
                </a:lnTo>
                <a:lnTo>
                  <a:pt x="4896001" y="1152166"/>
                </a:lnTo>
                <a:lnTo>
                  <a:pt x="4913277" y="1191608"/>
                </a:lnTo>
                <a:lnTo>
                  <a:pt x="4953057" y="1242625"/>
                </a:lnTo>
                <a:lnTo>
                  <a:pt x="4976581" y="1249123"/>
                </a:lnTo>
                <a:lnTo>
                  <a:pt x="5000153" y="1241447"/>
                </a:lnTo>
                <a:lnTo>
                  <a:pt x="5050251" y="1192382"/>
                </a:lnTo>
                <a:lnTo>
                  <a:pt x="5076725" y="1155129"/>
                </a:lnTo>
                <a:lnTo>
                  <a:pt x="5104113" y="1112155"/>
                </a:lnTo>
                <a:lnTo>
                  <a:pt x="5132390" y="1065527"/>
                </a:lnTo>
                <a:lnTo>
                  <a:pt x="5161529" y="1017314"/>
                </a:lnTo>
                <a:lnTo>
                  <a:pt x="5191505" y="969586"/>
                </a:lnTo>
                <a:lnTo>
                  <a:pt x="5222291" y="924409"/>
                </a:lnTo>
                <a:lnTo>
                  <a:pt x="5253861" y="883854"/>
                </a:lnTo>
                <a:lnTo>
                  <a:pt x="5286189" y="849989"/>
                </a:lnTo>
                <a:lnTo>
                  <a:pt x="5319249" y="824881"/>
                </a:lnTo>
                <a:lnTo>
                  <a:pt x="5388636" y="808091"/>
                </a:lnTo>
                <a:lnTo>
                  <a:pt x="5426909" y="815682"/>
                </a:lnTo>
                <a:lnTo>
                  <a:pt x="5467275" y="831523"/>
                </a:lnTo>
                <a:lnTo>
                  <a:pt x="5509178" y="853763"/>
                </a:lnTo>
                <a:lnTo>
                  <a:pt x="5552060" y="880552"/>
                </a:lnTo>
                <a:lnTo>
                  <a:pt x="5595362" y="910038"/>
                </a:lnTo>
                <a:lnTo>
                  <a:pt x="5638528" y="940371"/>
                </a:lnTo>
                <a:lnTo>
                  <a:pt x="5681000" y="969701"/>
                </a:lnTo>
                <a:lnTo>
                  <a:pt x="5722220" y="996175"/>
                </a:lnTo>
                <a:lnTo>
                  <a:pt x="5761631" y="1017943"/>
                </a:lnTo>
                <a:lnTo>
                  <a:pt x="5798676" y="1033155"/>
                </a:lnTo>
                <a:lnTo>
                  <a:pt x="5832795" y="1039960"/>
                </a:lnTo>
                <a:lnTo>
                  <a:pt x="5863433" y="1036506"/>
                </a:lnTo>
                <a:lnTo>
                  <a:pt x="5911859" y="995425"/>
                </a:lnTo>
                <a:lnTo>
                  <a:pt x="5930500" y="960839"/>
                </a:lnTo>
                <a:lnTo>
                  <a:pt x="5946472" y="919528"/>
                </a:lnTo>
                <a:lnTo>
                  <a:pt x="5960560" y="873469"/>
                </a:lnTo>
                <a:lnTo>
                  <a:pt x="5973547" y="824639"/>
                </a:lnTo>
                <a:lnTo>
                  <a:pt x="5986217" y="775018"/>
                </a:lnTo>
                <a:lnTo>
                  <a:pt x="5999355" y="726581"/>
                </a:lnTo>
                <a:lnTo>
                  <a:pt x="6013745" y="681308"/>
                </a:lnTo>
                <a:lnTo>
                  <a:pt x="6030170" y="641176"/>
                </a:lnTo>
                <a:lnTo>
                  <a:pt x="6049416" y="608164"/>
                </a:lnTo>
                <a:lnTo>
                  <a:pt x="6099502" y="571407"/>
                </a:lnTo>
                <a:lnTo>
                  <a:pt x="6124972" y="570992"/>
                </a:lnTo>
                <a:lnTo>
                  <a:pt x="6152930" y="579609"/>
                </a:lnTo>
                <a:lnTo>
                  <a:pt x="6215094" y="618332"/>
                </a:lnTo>
                <a:lnTo>
                  <a:pt x="6248692" y="645636"/>
                </a:lnTo>
                <a:lnTo>
                  <a:pt x="6283563" y="676366"/>
                </a:lnTo>
                <a:lnTo>
                  <a:pt x="6319403" y="709120"/>
                </a:lnTo>
                <a:lnTo>
                  <a:pt x="6355908" y="742497"/>
                </a:lnTo>
                <a:lnTo>
                  <a:pt x="6392774" y="775095"/>
                </a:lnTo>
                <a:lnTo>
                  <a:pt x="6429698" y="805514"/>
                </a:lnTo>
                <a:lnTo>
                  <a:pt x="6466376" y="832350"/>
                </a:lnTo>
                <a:lnTo>
                  <a:pt x="6502504" y="854204"/>
                </a:lnTo>
                <a:lnTo>
                  <a:pt x="6537778" y="869672"/>
                </a:lnTo>
                <a:lnTo>
                  <a:pt x="6571895" y="877355"/>
                </a:lnTo>
                <a:lnTo>
                  <a:pt x="6604551" y="875850"/>
                </a:lnTo>
                <a:lnTo>
                  <a:pt x="6655856" y="847561"/>
                </a:lnTo>
                <a:lnTo>
                  <a:pt x="6694567" y="794735"/>
                </a:lnTo>
                <a:lnTo>
                  <a:pt x="6713020" y="759563"/>
                </a:lnTo>
                <a:lnTo>
                  <a:pt x="6730972" y="719527"/>
                </a:lnTo>
                <a:lnTo>
                  <a:pt x="6748502" y="675357"/>
                </a:lnTo>
                <a:lnTo>
                  <a:pt x="6765686" y="627784"/>
                </a:lnTo>
                <a:lnTo>
                  <a:pt x="6782602" y="577538"/>
                </a:lnTo>
                <a:lnTo>
                  <a:pt x="6799326" y="525351"/>
                </a:lnTo>
                <a:lnTo>
                  <a:pt x="6815936" y="471952"/>
                </a:lnTo>
                <a:lnTo>
                  <a:pt x="6832509" y="418073"/>
                </a:lnTo>
                <a:lnTo>
                  <a:pt x="6849121" y="364443"/>
                </a:lnTo>
                <a:lnTo>
                  <a:pt x="6865851" y="311795"/>
                </a:lnTo>
                <a:lnTo>
                  <a:pt x="6882775" y="260858"/>
                </a:lnTo>
                <a:lnTo>
                  <a:pt x="6899969" y="212363"/>
                </a:lnTo>
                <a:lnTo>
                  <a:pt x="6917512" y="167041"/>
                </a:lnTo>
                <a:lnTo>
                  <a:pt x="6935480" y="125622"/>
                </a:lnTo>
                <a:lnTo>
                  <a:pt x="6953951" y="88837"/>
                </a:lnTo>
                <a:lnTo>
                  <a:pt x="6992707" y="32093"/>
                </a:lnTo>
                <a:lnTo>
                  <a:pt x="7034398" y="2654"/>
                </a:lnTo>
                <a:lnTo>
                  <a:pt x="7056537" y="0"/>
                </a:lnTo>
                <a:lnTo>
                  <a:pt x="7077843" y="5755"/>
                </a:lnTo>
                <a:lnTo>
                  <a:pt x="7123230" y="40192"/>
                </a:lnTo>
                <a:lnTo>
                  <a:pt x="7171738" y="100674"/>
                </a:lnTo>
                <a:lnTo>
                  <a:pt x="7196946" y="138985"/>
                </a:lnTo>
                <a:lnTo>
                  <a:pt x="7222673" y="181771"/>
                </a:lnTo>
                <a:lnTo>
                  <a:pt x="7248832" y="228353"/>
                </a:lnTo>
                <a:lnTo>
                  <a:pt x="7275336" y="278054"/>
                </a:lnTo>
                <a:lnTo>
                  <a:pt x="7302099" y="330193"/>
                </a:lnTo>
                <a:lnTo>
                  <a:pt x="7329034" y="384093"/>
                </a:lnTo>
                <a:lnTo>
                  <a:pt x="7356053" y="439075"/>
                </a:lnTo>
                <a:lnTo>
                  <a:pt x="7383070" y="494460"/>
                </a:lnTo>
                <a:lnTo>
                  <a:pt x="7409997" y="549570"/>
                </a:lnTo>
                <a:lnTo>
                  <a:pt x="7436748" y="603725"/>
                </a:lnTo>
                <a:lnTo>
                  <a:pt x="7463235" y="656247"/>
                </a:lnTo>
                <a:lnTo>
                  <a:pt x="7489372" y="706458"/>
                </a:lnTo>
                <a:lnTo>
                  <a:pt x="7515072" y="753678"/>
                </a:lnTo>
                <a:lnTo>
                  <a:pt x="7540248" y="797230"/>
                </a:lnTo>
                <a:lnTo>
                  <a:pt x="7564812" y="836434"/>
                </a:lnTo>
                <a:lnTo>
                  <a:pt x="7588678" y="870611"/>
                </a:lnTo>
                <a:lnTo>
                  <a:pt x="7633967" y="921173"/>
                </a:lnTo>
                <a:lnTo>
                  <a:pt x="7675420" y="943486"/>
                </a:lnTo>
                <a:lnTo>
                  <a:pt x="7698311" y="941794"/>
                </a:lnTo>
                <a:lnTo>
                  <a:pt x="7741268" y="908657"/>
                </a:lnTo>
                <a:lnTo>
                  <a:pt x="7780885" y="842907"/>
                </a:lnTo>
                <a:lnTo>
                  <a:pt x="7799602" y="800450"/>
                </a:lnTo>
                <a:lnTo>
                  <a:pt x="7817675" y="753017"/>
                </a:lnTo>
                <a:lnTo>
                  <a:pt x="7835170" y="701667"/>
                </a:lnTo>
                <a:lnTo>
                  <a:pt x="7852150" y="647458"/>
                </a:lnTo>
                <a:lnTo>
                  <a:pt x="7868680" y="591450"/>
                </a:lnTo>
                <a:lnTo>
                  <a:pt x="7884823" y="534701"/>
                </a:lnTo>
                <a:lnTo>
                  <a:pt x="7900644" y="478271"/>
                </a:lnTo>
                <a:lnTo>
                  <a:pt x="7916206" y="423218"/>
                </a:lnTo>
                <a:lnTo>
                  <a:pt x="7931574" y="370602"/>
                </a:lnTo>
                <a:lnTo>
                  <a:pt x="7946812" y="321482"/>
                </a:lnTo>
                <a:lnTo>
                  <a:pt x="7961984" y="276915"/>
                </a:lnTo>
                <a:lnTo>
                  <a:pt x="7977153" y="237962"/>
                </a:lnTo>
                <a:lnTo>
                  <a:pt x="8007743" y="181132"/>
                </a:lnTo>
                <a:lnTo>
                  <a:pt x="8039093" y="159462"/>
                </a:lnTo>
                <a:lnTo>
                  <a:pt x="8057572" y="162226"/>
                </a:lnTo>
                <a:lnTo>
                  <a:pt x="8093790" y="187577"/>
                </a:lnTo>
                <a:lnTo>
                  <a:pt x="8129123" y="236716"/>
                </a:lnTo>
                <a:lnTo>
                  <a:pt x="8163687" y="306472"/>
                </a:lnTo>
                <a:lnTo>
                  <a:pt x="8180718" y="348090"/>
                </a:lnTo>
                <a:lnTo>
                  <a:pt x="8197602" y="393673"/>
                </a:lnTo>
                <a:lnTo>
                  <a:pt x="8214352" y="442823"/>
                </a:lnTo>
                <a:lnTo>
                  <a:pt x="8230985" y="495146"/>
                </a:lnTo>
                <a:lnTo>
                  <a:pt x="8247514" y="550244"/>
                </a:lnTo>
                <a:lnTo>
                  <a:pt x="8263954" y="607720"/>
                </a:lnTo>
                <a:lnTo>
                  <a:pt x="8280321" y="667179"/>
                </a:lnTo>
                <a:lnTo>
                  <a:pt x="8296628" y="728224"/>
                </a:lnTo>
                <a:lnTo>
                  <a:pt x="8312891" y="790458"/>
                </a:lnTo>
                <a:lnTo>
                  <a:pt x="8329125" y="853486"/>
                </a:lnTo>
                <a:lnTo>
                  <a:pt x="8345344" y="916909"/>
                </a:lnTo>
              </a:path>
            </a:pathLst>
          </a:custGeom>
          <a:ln w="28574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491" y="3738253"/>
            <a:ext cx="3862316" cy="1748147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marL="16933" marR="6773" indent="-847" algn="ctr">
              <a:lnSpc>
                <a:spcPct val="116100"/>
              </a:lnSpc>
              <a:spcBef>
                <a:spcPts val="133"/>
              </a:spcBef>
            </a:pPr>
            <a:r>
              <a:rPr lang="ru-RU" sz="2200" b="1" dirty="0"/>
              <a:t>анализ рынка с помощью специально обученных людей:</a:t>
            </a:r>
            <a:br>
              <a:rPr lang="ru-RU" sz="2200" b="1" dirty="0"/>
            </a:br>
            <a:r>
              <a:rPr lang="ru-RU" sz="2200" dirty="0"/>
              <a:t>заказать у агентства,</a:t>
            </a:r>
          </a:p>
          <a:p>
            <a:pPr algn="ctr">
              <a:spcBef>
                <a:spcPts val="360"/>
              </a:spcBef>
            </a:pPr>
            <a:r>
              <a:rPr lang="ru-RU" sz="2200" dirty="0"/>
              <a:t>на фрилансе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8088" y="2195183"/>
            <a:ext cx="3292687" cy="268994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79761">
              <a:spcBef>
                <a:spcPts val="133"/>
              </a:spcBef>
            </a:pPr>
            <a:r>
              <a:rPr sz="7200" b="1" spc="727" dirty="0">
                <a:solidFill>
                  <a:srgbClr val="0034EC"/>
                </a:solidFill>
                <a:latin typeface="Arial"/>
                <a:cs typeface="Arial"/>
              </a:rPr>
              <a:t>#2</a:t>
            </a:r>
            <a:endParaRPr sz="7200" dirty="0">
              <a:latin typeface="Arial"/>
              <a:cs typeface="Arial"/>
            </a:endParaRPr>
          </a:p>
          <a:p>
            <a:pPr marL="16933" marR="6773" indent="573179">
              <a:lnSpc>
                <a:spcPct val="116100"/>
              </a:lnSpc>
              <a:spcBef>
                <a:spcPts val="3207"/>
              </a:spcBef>
            </a:pPr>
            <a:r>
              <a:rPr lang="ru-RU" sz="2200" b="1" dirty="0"/>
              <a:t>сделать самому:</a:t>
            </a:r>
            <a:br>
              <a:rPr lang="ru-RU" sz="2200" b="1" dirty="0"/>
            </a:br>
            <a:r>
              <a:rPr lang="ru-RU" sz="2200" dirty="0"/>
              <a:t>провести опросы, изучить информацию в интернете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36294" y="2195183"/>
            <a:ext cx="2958253" cy="217409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91614">
              <a:spcBef>
                <a:spcPts val="133"/>
              </a:spcBef>
            </a:pPr>
            <a:r>
              <a:rPr sz="7200" b="1" spc="727" dirty="0">
                <a:solidFill>
                  <a:srgbClr val="0034EC"/>
                </a:solidFill>
                <a:latin typeface="Arial"/>
                <a:cs typeface="Arial"/>
              </a:rPr>
              <a:t>#3</a:t>
            </a:r>
            <a:endParaRPr sz="7200" dirty="0">
              <a:latin typeface="Arial"/>
              <a:cs typeface="Arial"/>
            </a:endParaRPr>
          </a:p>
          <a:p>
            <a:pPr marL="537620" marR="6773" indent="-521534">
              <a:spcBef>
                <a:spcPts val="2880"/>
              </a:spcBef>
            </a:pPr>
            <a:r>
              <a:rPr lang="ru-RU" sz="2200" b="1" dirty="0"/>
              <a:t>найти / купить готовые исследования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38635" y="2177579"/>
            <a:ext cx="1071880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7200" b="1" spc="47" dirty="0">
                <a:solidFill>
                  <a:srgbClr val="003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  <a:endParaRPr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D41C4D5-412C-0315-9FA2-8B80286D0E9B}"/>
              </a:ext>
            </a:extLst>
          </p:cNvPr>
          <p:cNvSpPr txBox="1">
            <a:spLocks/>
          </p:cNvSpPr>
          <p:nvPr/>
        </p:nvSpPr>
        <p:spPr>
          <a:xfrm>
            <a:off x="838200" y="650313"/>
            <a:ext cx="10515600" cy="75518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lang="ru-RU" dirty="0"/>
              <a:t>Как проанализировать ЦА?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60628" y="2076381"/>
            <a:ext cx="4595705" cy="4008967"/>
            <a:chOff x="2595470" y="1557285"/>
            <a:chExt cx="3446779" cy="3006725"/>
          </a:xfrm>
        </p:grpSpPr>
        <p:sp>
          <p:nvSpPr>
            <p:cNvPr id="3" name="object 3"/>
            <p:cNvSpPr/>
            <p:nvPr/>
          </p:nvSpPr>
          <p:spPr>
            <a:xfrm>
              <a:off x="3187412" y="1835415"/>
              <a:ext cx="2289810" cy="2289810"/>
            </a:xfrm>
            <a:custGeom>
              <a:avLst/>
              <a:gdLst/>
              <a:ahLst/>
              <a:cxnLst/>
              <a:rect l="l" t="t" r="r" b="b"/>
              <a:pathLst>
                <a:path w="2289810" h="2289810">
                  <a:moveTo>
                    <a:pt x="1144750" y="2289501"/>
                  </a:moveTo>
                  <a:lnTo>
                    <a:pt x="1096360" y="2288497"/>
                  </a:lnTo>
                  <a:lnTo>
                    <a:pt x="1048482" y="2285511"/>
                  </a:lnTo>
                  <a:lnTo>
                    <a:pt x="1001155" y="2280582"/>
                  </a:lnTo>
                  <a:lnTo>
                    <a:pt x="954420" y="2273751"/>
                  </a:lnTo>
                  <a:lnTo>
                    <a:pt x="908316" y="2265057"/>
                  </a:lnTo>
                  <a:lnTo>
                    <a:pt x="862883" y="2254540"/>
                  </a:lnTo>
                  <a:lnTo>
                    <a:pt x="818160" y="2242239"/>
                  </a:lnTo>
                  <a:lnTo>
                    <a:pt x="774188" y="2228195"/>
                  </a:lnTo>
                  <a:lnTo>
                    <a:pt x="731006" y="2212447"/>
                  </a:lnTo>
                  <a:lnTo>
                    <a:pt x="688654" y="2195034"/>
                  </a:lnTo>
                  <a:lnTo>
                    <a:pt x="647171" y="2175998"/>
                  </a:lnTo>
                  <a:lnTo>
                    <a:pt x="606597" y="2155376"/>
                  </a:lnTo>
                  <a:lnTo>
                    <a:pt x="566973" y="2133209"/>
                  </a:lnTo>
                  <a:lnTo>
                    <a:pt x="528337" y="2109538"/>
                  </a:lnTo>
                  <a:lnTo>
                    <a:pt x="490730" y="2084400"/>
                  </a:lnTo>
                  <a:lnTo>
                    <a:pt x="454191" y="2057837"/>
                  </a:lnTo>
                  <a:lnTo>
                    <a:pt x="418759" y="2029888"/>
                  </a:lnTo>
                  <a:lnTo>
                    <a:pt x="384476" y="2000593"/>
                  </a:lnTo>
                  <a:lnTo>
                    <a:pt x="351380" y="1969990"/>
                  </a:lnTo>
                  <a:lnTo>
                    <a:pt x="319511" y="1938121"/>
                  </a:lnTo>
                  <a:lnTo>
                    <a:pt x="288909" y="1905025"/>
                  </a:lnTo>
                  <a:lnTo>
                    <a:pt x="259613" y="1870742"/>
                  </a:lnTo>
                  <a:lnTo>
                    <a:pt x="231664" y="1835311"/>
                  </a:lnTo>
                  <a:lnTo>
                    <a:pt x="205101" y="1798771"/>
                  </a:lnTo>
                  <a:lnTo>
                    <a:pt x="179963" y="1761164"/>
                  </a:lnTo>
                  <a:lnTo>
                    <a:pt x="156292" y="1722528"/>
                  </a:lnTo>
                  <a:lnTo>
                    <a:pt x="134125" y="1682904"/>
                  </a:lnTo>
                  <a:lnTo>
                    <a:pt x="113503" y="1642330"/>
                  </a:lnTo>
                  <a:lnTo>
                    <a:pt x="94467" y="1600847"/>
                  </a:lnTo>
                  <a:lnTo>
                    <a:pt x="77054" y="1558495"/>
                  </a:lnTo>
                  <a:lnTo>
                    <a:pt x="61306" y="1515313"/>
                  </a:lnTo>
                  <a:lnTo>
                    <a:pt x="47262" y="1471341"/>
                  </a:lnTo>
                  <a:lnTo>
                    <a:pt x="34961" y="1426618"/>
                  </a:lnTo>
                  <a:lnTo>
                    <a:pt x="24444" y="1381185"/>
                  </a:lnTo>
                  <a:lnTo>
                    <a:pt x="15750" y="1335081"/>
                  </a:lnTo>
                  <a:lnTo>
                    <a:pt x="8919" y="1288346"/>
                  </a:lnTo>
                  <a:lnTo>
                    <a:pt x="3990" y="1241019"/>
                  </a:lnTo>
                  <a:lnTo>
                    <a:pt x="1004" y="1193141"/>
                  </a:lnTo>
                  <a:lnTo>
                    <a:pt x="0" y="1144750"/>
                  </a:lnTo>
                  <a:lnTo>
                    <a:pt x="1004" y="1096360"/>
                  </a:lnTo>
                  <a:lnTo>
                    <a:pt x="3990" y="1048482"/>
                  </a:lnTo>
                  <a:lnTo>
                    <a:pt x="8919" y="1001155"/>
                  </a:lnTo>
                  <a:lnTo>
                    <a:pt x="15750" y="954420"/>
                  </a:lnTo>
                  <a:lnTo>
                    <a:pt x="24444" y="908316"/>
                  </a:lnTo>
                  <a:lnTo>
                    <a:pt x="34961" y="862883"/>
                  </a:lnTo>
                  <a:lnTo>
                    <a:pt x="47262" y="818160"/>
                  </a:lnTo>
                  <a:lnTo>
                    <a:pt x="61306" y="774188"/>
                  </a:lnTo>
                  <a:lnTo>
                    <a:pt x="77054" y="731006"/>
                  </a:lnTo>
                  <a:lnTo>
                    <a:pt x="94467" y="688654"/>
                  </a:lnTo>
                  <a:lnTo>
                    <a:pt x="113503" y="647171"/>
                  </a:lnTo>
                  <a:lnTo>
                    <a:pt x="134125" y="606597"/>
                  </a:lnTo>
                  <a:lnTo>
                    <a:pt x="156292" y="566973"/>
                  </a:lnTo>
                  <a:lnTo>
                    <a:pt x="179963" y="528337"/>
                  </a:lnTo>
                  <a:lnTo>
                    <a:pt x="205101" y="490730"/>
                  </a:lnTo>
                  <a:lnTo>
                    <a:pt x="231664" y="454191"/>
                  </a:lnTo>
                  <a:lnTo>
                    <a:pt x="259613" y="418759"/>
                  </a:lnTo>
                  <a:lnTo>
                    <a:pt x="288909" y="384476"/>
                  </a:lnTo>
                  <a:lnTo>
                    <a:pt x="319511" y="351380"/>
                  </a:lnTo>
                  <a:lnTo>
                    <a:pt x="351380" y="319511"/>
                  </a:lnTo>
                  <a:lnTo>
                    <a:pt x="384476" y="288909"/>
                  </a:lnTo>
                  <a:lnTo>
                    <a:pt x="418759" y="259613"/>
                  </a:lnTo>
                  <a:lnTo>
                    <a:pt x="454191" y="231664"/>
                  </a:lnTo>
                  <a:lnTo>
                    <a:pt x="490730" y="205101"/>
                  </a:lnTo>
                  <a:lnTo>
                    <a:pt x="528337" y="179963"/>
                  </a:lnTo>
                  <a:lnTo>
                    <a:pt x="566973" y="156292"/>
                  </a:lnTo>
                  <a:lnTo>
                    <a:pt x="606597" y="134125"/>
                  </a:lnTo>
                  <a:lnTo>
                    <a:pt x="647171" y="113503"/>
                  </a:lnTo>
                  <a:lnTo>
                    <a:pt x="688654" y="94467"/>
                  </a:lnTo>
                  <a:lnTo>
                    <a:pt x="731006" y="77054"/>
                  </a:lnTo>
                  <a:lnTo>
                    <a:pt x="774188" y="61306"/>
                  </a:lnTo>
                  <a:lnTo>
                    <a:pt x="818160" y="47262"/>
                  </a:lnTo>
                  <a:lnTo>
                    <a:pt x="862883" y="34961"/>
                  </a:lnTo>
                  <a:lnTo>
                    <a:pt x="908316" y="24444"/>
                  </a:lnTo>
                  <a:lnTo>
                    <a:pt x="954420" y="15750"/>
                  </a:lnTo>
                  <a:lnTo>
                    <a:pt x="1001155" y="8919"/>
                  </a:lnTo>
                  <a:lnTo>
                    <a:pt x="1048482" y="3990"/>
                  </a:lnTo>
                  <a:lnTo>
                    <a:pt x="1096360" y="1004"/>
                  </a:lnTo>
                  <a:lnTo>
                    <a:pt x="1144750" y="0"/>
                  </a:lnTo>
                  <a:lnTo>
                    <a:pt x="1195226" y="1112"/>
                  </a:lnTo>
                  <a:lnTo>
                    <a:pt x="1245404" y="4430"/>
                  </a:lnTo>
                  <a:lnTo>
                    <a:pt x="1295221" y="9927"/>
                  </a:lnTo>
                  <a:lnTo>
                    <a:pt x="1344610" y="17576"/>
                  </a:lnTo>
                  <a:lnTo>
                    <a:pt x="1393505" y="27349"/>
                  </a:lnTo>
                  <a:lnTo>
                    <a:pt x="1441840" y="39219"/>
                  </a:lnTo>
                  <a:lnTo>
                    <a:pt x="1489550" y="53159"/>
                  </a:lnTo>
                  <a:lnTo>
                    <a:pt x="1536567" y="69141"/>
                  </a:lnTo>
                  <a:lnTo>
                    <a:pt x="1582828" y="87139"/>
                  </a:lnTo>
                  <a:lnTo>
                    <a:pt x="1628265" y="107124"/>
                  </a:lnTo>
                  <a:lnTo>
                    <a:pt x="1672813" y="129069"/>
                  </a:lnTo>
                  <a:lnTo>
                    <a:pt x="1716405" y="152948"/>
                  </a:lnTo>
                  <a:lnTo>
                    <a:pt x="1758977" y="178733"/>
                  </a:lnTo>
                  <a:lnTo>
                    <a:pt x="1800461" y="206396"/>
                  </a:lnTo>
                  <a:lnTo>
                    <a:pt x="1840793" y="235911"/>
                  </a:lnTo>
                  <a:lnTo>
                    <a:pt x="1879906" y="267249"/>
                  </a:lnTo>
                  <a:lnTo>
                    <a:pt x="1917734" y="300385"/>
                  </a:lnTo>
                  <a:lnTo>
                    <a:pt x="1954212" y="335289"/>
                  </a:lnTo>
                  <a:lnTo>
                    <a:pt x="1989117" y="371767"/>
                  </a:lnTo>
                  <a:lnTo>
                    <a:pt x="2022252" y="409595"/>
                  </a:lnTo>
                  <a:lnTo>
                    <a:pt x="2053591" y="448708"/>
                  </a:lnTo>
                  <a:lnTo>
                    <a:pt x="2083105" y="489040"/>
                  </a:lnTo>
                  <a:lnTo>
                    <a:pt x="2110768" y="530524"/>
                  </a:lnTo>
                  <a:lnTo>
                    <a:pt x="2136553" y="573096"/>
                  </a:lnTo>
                  <a:lnTo>
                    <a:pt x="2160432" y="616688"/>
                  </a:lnTo>
                  <a:lnTo>
                    <a:pt x="2182377" y="661236"/>
                  </a:lnTo>
                  <a:lnTo>
                    <a:pt x="2202363" y="706673"/>
                  </a:lnTo>
                  <a:lnTo>
                    <a:pt x="2220360" y="752934"/>
                  </a:lnTo>
                  <a:lnTo>
                    <a:pt x="2236342" y="799952"/>
                  </a:lnTo>
                  <a:lnTo>
                    <a:pt x="2250282" y="847661"/>
                  </a:lnTo>
                  <a:lnTo>
                    <a:pt x="2262152" y="895996"/>
                  </a:lnTo>
                  <a:lnTo>
                    <a:pt x="2271925" y="944891"/>
                  </a:lnTo>
                  <a:lnTo>
                    <a:pt x="2279574" y="994280"/>
                  </a:lnTo>
                  <a:lnTo>
                    <a:pt x="2285071" y="1044097"/>
                  </a:lnTo>
                  <a:lnTo>
                    <a:pt x="2288389" y="1094275"/>
                  </a:lnTo>
                  <a:lnTo>
                    <a:pt x="2289501" y="1144750"/>
                  </a:lnTo>
                  <a:lnTo>
                    <a:pt x="2288497" y="1193141"/>
                  </a:lnTo>
                  <a:lnTo>
                    <a:pt x="2285511" y="1241019"/>
                  </a:lnTo>
                  <a:lnTo>
                    <a:pt x="2280582" y="1288346"/>
                  </a:lnTo>
                  <a:lnTo>
                    <a:pt x="2273751" y="1335081"/>
                  </a:lnTo>
                  <a:lnTo>
                    <a:pt x="2265057" y="1381185"/>
                  </a:lnTo>
                  <a:lnTo>
                    <a:pt x="2254540" y="1426618"/>
                  </a:lnTo>
                  <a:lnTo>
                    <a:pt x="2242239" y="1471341"/>
                  </a:lnTo>
                  <a:lnTo>
                    <a:pt x="2228195" y="1515313"/>
                  </a:lnTo>
                  <a:lnTo>
                    <a:pt x="2212447" y="1558495"/>
                  </a:lnTo>
                  <a:lnTo>
                    <a:pt x="2195034" y="1600847"/>
                  </a:lnTo>
                  <a:lnTo>
                    <a:pt x="2175998" y="1642330"/>
                  </a:lnTo>
                  <a:lnTo>
                    <a:pt x="2155376" y="1682904"/>
                  </a:lnTo>
                  <a:lnTo>
                    <a:pt x="2133209" y="1722528"/>
                  </a:lnTo>
                  <a:lnTo>
                    <a:pt x="2109538" y="1761164"/>
                  </a:lnTo>
                  <a:lnTo>
                    <a:pt x="2084400" y="1798771"/>
                  </a:lnTo>
                  <a:lnTo>
                    <a:pt x="2057837" y="1835311"/>
                  </a:lnTo>
                  <a:lnTo>
                    <a:pt x="2029888" y="1870742"/>
                  </a:lnTo>
                  <a:lnTo>
                    <a:pt x="2000592" y="1905025"/>
                  </a:lnTo>
                  <a:lnTo>
                    <a:pt x="1969990" y="1938121"/>
                  </a:lnTo>
                  <a:lnTo>
                    <a:pt x="1938121" y="1969990"/>
                  </a:lnTo>
                  <a:lnTo>
                    <a:pt x="1905025" y="2000593"/>
                  </a:lnTo>
                  <a:lnTo>
                    <a:pt x="1870742" y="2029888"/>
                  </a:lnTo>
                  <a:lnTo>
                    <a:pt x="1835310" y="2057837"/>
                  </a:lnTo>
                  <a:lnTo>
                    <a:pt x="1798771" y="2084400"/>
                  </a:lnTo>
                  <a:lnTo>
                    <a:pt x="1761164" y="2109538"/>
                  </a:lnTo>
                  <a:lnTo>
                    <a:pt x="1722528" y="2133209"/>
                  </a:lnTo>
                  <a:lnTo>
                    <a:pt x="1682904" y="2155376"/>
                  </a:lnTo>
                  <a:lnTo>
                    <a:pt x="1642330" y="2175998"/>
                  </a:lnTo>
                  <a:lnTo>
                    <a:pt x="1600847" y="2195034"/>
                  </a:lnTo>
                  <a:lnTo>
                    <a:pt x="1558495" y="2212447"/>
                  </a:lnTo>
                  <a:lnTo>
                    <a:pt x="1515313" y="2228195"/>
                  </a:lnTo>
                  <a:lnTo>
                    <a:pt x="1471341" y="2242239"/>
                  </a:lnTo>
                  <a:lnTo>
                    <a:pt x="1426618" y="2254540"/>
                  </a:lnTo>
                  <a:lnTo>
                    <a:pt x="1381185" y="2265057"/>
                  </a:lnTo>
                  <a:lnTo>
                    <a:pt x="1335081" y="2273751"/>
                  </a:lnTo>
                  <a:lnTo>
                    <a:pt x="1288346" y="2280582"/>
                  </a:lnTo>
                  <a:lnTo>
                    <a:pt x="1241019" y="2285511"/>
                  </a:lnTo>
                  <a:lnTo>
                    <a:pt x="1193141" y="2288497"/>
                  </a:lnTo>
                  <a:lnTo>
                    <a:pt x="1144750" y="228950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601820" y="1563635"/>
              <a:ext cx="3434079" cy="2994025"/>
            </a:xfrm>
            <a:custGeom>
              <a:avLst/>
              <a:gdLst/>
              <a:ahLst/>
              <a:cxnLst/>
              <a:rect l="l" t="t" r="r" b="b"/>
              <a:pathLst>
                <a:path w="3434079" h="2994025">
                  <a:moveTo>
                    <a:pt x="146458" y="467360"/>
                  </a:moveTo>
                  <a:lnTo>
                    <a:pt x="656659" y="467360"/>
                  </a:lnTo>
                </a:path>
                <a:path w="3434079" h="2994025">
                  <a:moveTo>
                    <a:pt x="146458" y="0"/>
                  </a:moveTo>
                  <a:lnTo>
                    <a:pt x="146458" y="467359"/>
                  </a:lnTo>
                </a:path>
                <a:path w="3434079" h="2994025">
                  <a:moveTo>
                    <a:pt x="200034" y="2526256"/>
                  </a:moveTo>
                  <a:lnTo>
                    <a:pt x="647401" y="2526256"/>
                  </a:lnTo>
                </a:path>
                <a:path w="3434079" h="2994025">
                  <a:moveTo>
                    <a:pt x="200034" y="2993616"/>
                  </a:moveTo>
                  <a:lnTo>
                    <a:pt x="200034" y="2526256"/>
                  </a:lnTo>
                </a:path>
                <a:path w="3434079" h="2994025">
                  <a:moveTo>
                    <a:pt x="3106979" y="2486900"/>
                  </a:moveTo>
                  <a:lnTo>
                    <a:pt x="2659612" y="2486900"/>
                  </a:lnTo>
                </a:path>
                <a:path w="3434079" h="2994025">
                  <a:moveTo>
                    <a:pt x="3106979" y="2954260"/>
                  </a:moveTo>
                  <a:lnTo>
                    <a:pt x="3106979" y="2486900"/>
                  </a:lnTo>
                </a:path>
                <a:path w="3434079" h="2994025">
                  <a:moveTo>
                    <a:pt x="251999" y="1592574"/>
                  </a:moveTo>
                  <a:lnTo>
                    <a:pt x="0" y="1592574"/>
                  </a:lnTo>
                </a:path>
                <a:path w="3434079" h="2994025">
                  <a:moveTo>
                    <a:pt x="3400991" y="505460"/>
                  </a:moveTo>
                  <a:lnTo>
                    <a:pt x="2940445" y="505460"/>
                  </a:lnTo>
                </a:path>
                <a:path w="3434079" h="2994025">
                  <a:moveTo>
                    <a:pt x="3400991" y="38099"/>
                  </a:moveTo>
                  <a:lnTo>
                    <a:pt x="3400991" y="505459"/>
                  </a:lnTo>
                </a:path>
                <a:path w="3434079" h="2994025">
                  <a:moveTo>
                    <a:pt x="3433656" y="1576017"/>
                  </a:moveTo>
                  <a:lnTo>
                    <a:pt x="3181656" y="1576017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187229" y="1933246"/>
            <a:ext cx="3061547" cy="117158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sz="2200" dirty="0"/>
              <a:t>Потребности в информации и способы её получения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54291" y="3619584"/>
            <a:ext cx="3431540" cy="77884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sz="2200" dirty="0"/>
              <a:t>Поведение при покупке, кто/что влияет на решение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56394" y="5339478"/>
            <a:ext cx="2544233" cy="6942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ru-RU" sz="2200" dirty="0"/>
              <a:t>Интересы, привычки, хобби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17693" y="5428838"/>
            <a:ext cx="1267459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/>
              <a:t>Ценности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42631" y="3659974"/>
            <a:ext cx="2799927" cy="791669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R="6773" algn="r">
              <a:spcBef>
                <a:spcPts val="493"/>
              </a:spcBef>
            </a:pPr>
            <a:r>
              <a:rPr sz="2200" dirty="0"/>
              <a:t>Образование и сфера</a:t>
            </a:r>
          </a:p>
          <a:p>
            <a:pPr marR="6773" algn="r">
              <a:spcBef>
                <a:spcPts val="360"/>
              </a:spcBef>
            </a:pPr>
            <a:r>
              <a:rPr sz="2200" dirty="0"/>
              <a:t>деятельности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31751" y="1939483"/>
            <a:ext cx="2368973" cy="791669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R="6773" algn="r">
              <a:spcBef>
                <a:spcPts val="493"/>
              </a:spcBef>
            </a:pPr>
            <a:r>
              <a:rPr sz="2200" dirty="0"/>
              <a:t>Демографические</a:t>
            </a:r>
          </a:p>
          <a:p>
            <a:pPr marR="6773" algn="r">
              <a:spcBef>
                <a:spcPts val="360"/>
              </a:spcBef>
            </a:pPr>
            <a:r>
              <a:rPr sz="2200" dirty="0"/>
              <a:t>признаки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682337" y="2260505"/>
            <a:ext cx="1473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533" dirty="0">
                <a:solidFill>
                  <a:srgbClr val="0034EC"/>
                </a:solidFill>
                <a:latin typeface="Arial Black"/>
                <a:cs typeface="Arial Black"/>
              </a:rPr>
              <a:t>1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01046" y="3744933"/>
            <a:ext cx="1989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27" dirty="0">
                <a:solidFill>
                  <a:srgbClr val="0034EC"/>
                </a:solidFill>
                <a:latin typeface="Arial Black"/>
                <a:cs typeface="Arial Black"/>
              </a:rPr>
              <a:t>2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33270" y="5509615"/>
            <a:ext cx="2006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1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57084" y="5500258"/>
            <a:ext cx="2269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93" dirty="0">
                <a:solidFill>
                  <a:srgbClr val="0034EC"/>
                </a:solidFill>
                <a:latin typeface="Arial Black"/>
                <a:cs typeface="Arial Black"/>
              </a:rPr>
              <a:t>4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9066" y="3741727"/>
            <a:ext cx="2023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07" dirty="0">
                <a:solidFill>
                  <a:srgbClr val="0034EC"/>
                </a:solidFill>
                <a:latin typeface="Arial Black"/>
                <a:cs typeface="Arial Black"/>
              </a:rPr>
              <a:t>5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57445" y="2202857"/>
            <a:ext cx="2133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3" dirty="0">
                <a:solidFill>
                  <a:srgbClr val="0034EC"/>
                </a:solidFill>
                <a:latin typeface="Arial Black"/>
                <a:cs typeface="Arial Black"/>
              </a:rPr>
              <a:t>6</a:t>
            </a:r>
            <a:endParaRPr sz="2133">
              <a:latin typeface="Arial Black"/>
              <a:cs typeface="Arial Black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05092" y="2632712"/>
            <a:ext cx="3906520" cy="2894753"/>
            <a:chOff x="2853819" y="1974533"/>
            <a:chExt cx="2929890" cy="2171065"/>
          </a:xfrm>
        </p:grpSpPr>
        <p:sp>
          <p:nvSpPr>
            <p:cNvPr id="18" name="object 18"/>
            <p:cNvSpPr/>
            <p:nvPr/>
          </p:nvSpPr>
          <p:spPr>
            <a:xfrm>
              <a:off x="2853817" y="1974544"/>
              <a:ext cx="2929890" cy="2171065"/>
            </a:xfrm>
            <a:custGeom>
              <a:avLst/>
              <a:gdLst/>
              <a:ahLst/>
              <a:cxnLst/>
              <a:rect l="l" t="t" r="r" b="b"/>
              <a:pathLst>
                <a:path w="2929890" h="2171065">
                  <a:moveTo>
                    <a:pt x="112915" y="1121714"/>
                  </a:moveTo>
                  <a:lnTo>
                    <a:pt x="0" y="1121714"/>
                  </a:lnTo>
                  <a:lnTo>
                    <a:pt x="0" y="1234643"/>
                  </a:lnTo>
                  <a:lnTo>
                    <a:pt x="112915" y="1234643"/>
                  </a:lnTo>
                  <a:lnTo>
                    <a:pt x="112915" y="1121714"/>
                  </a:lnTo>
                  <a:close/>
                </a:path>
                <a:path w="2929890" h="2171065">
                  <a:moveTo>
                    <a:pt x="436943" y="2057628"/>
                  </a:moveTo>
                  <a:lnTo>
                    <a:pt x="324027" y="2057628"/>
                  </a:lnTo>
                  <a:lnTo>
                    <a:pt x="324027" y="2170557"/>
                  </a:lnTo>
                  <a:lnTo>
                    <a:pt x="436943" y="2170557"/>
                  </a:lnTo>
                  <a:lnTo>
                    <a:pt x="436943" y="2057628"/>
                  </a:lnTo>
                  <a:close/>
                </a:path>
                <a:path w="2929890" h="2171065">
                  <a:moveTo>
                    <a:pt x="452183" y="0"/>
                  </a:moveTo>
                  <a:lnTo>
                    <a:pt x="339267" y="0"/>
                  </a:lnTo>
                  <a:lnTo>
                    <a:pt x="339267" y="112915"/>
                  </a:lnTo>
                  <a:lnTo>
                    <a:pt x="452183" y="112915"/>
                  </a:lnTo>
                  <a:lnTo>
                    <a:pt x="452183" y="0"/>
                  </a:lnTo>
                  <a:close/>
                </a:path>
                <a:path w="2929890" h="2171065">
                  <a:moveTo>
                    <a:pt x="2447137" y="2019528"/>
                  </a:moveTo>
                  <a:lnTo>
                    <a:pt x="2334222" y="2019528"/>
                  </a:lnTo>
                  <a:lnTo>
                    <a:pt x="2334222" y="2132457"/>
                  </a:lnTo>
                  <a:lnTo>
                    <a:pt x="2447137" y="2132457"/>
                  </a:lnTo>
                  <a:lnTo>
                    <a:pt x="2447137" y="2019528"/>
                  </a:lnTo>
                  <a:close/>
                </a:path>
                <a:path w="2929890" h="2171065">
                  <a:moveTo>
                    <a:pt x="2728074" y="38100"/>
                  </a:moveTo>
                  <a:lnTo>
                    <a:pt x="2615146" y="38100"/>
                  </a:lnTo>
                  <a:lnTo>
                    <a:pt x="2615146" y="151015"/>
                  </a:lnTo>
                  <a:lnTo>
                    <a:pt x="2728074" y="151015"/>
                  </a:lnTo>
                  <a:lnTo>
                    <a:pt x="2728074" y="38100"/>
                  </a:lnTo>
                  <a:close/>
                </a:path>
                <a:path w="2929890" h="2171065">
                  <a:moveTo>
                    <a:pt x="2929648" y="1111554"/>
                  </a:moveTo>
                  <a:lnTo>
                    <a:pt x="2816733" y="1111554"/>
                  </a:lnTo>
                  <a:lnTo>
                    <a:pt x="2816733" y="1224483"/>
                  </a:lnTo>
                  <a:lnTo>
                    <a:pt x="2929648" y="1224483"/>
                  </a:lnTo>
                  <a:lnTo>
                    <a:pt x="2929648" y="111155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7196" y="2443250"/>
              <a:ext cx="1030097" cy="1030097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997543" y="521471"/>
            <a:ext cx="9521612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Определяем критерии ЦА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089" y="2457387"/>
            <a:ext cx="9093056" cy="35140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8875" y="539498"/>
            <a:ext cx="10281408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Шаг</a:t>
            </a:r>
            <a:r>
              <a:rPr dirty="0"/>
              <a:t> </a:t>
            </a:r>
            <a:r>
              <a:rPr lang="ru-RU" dirty="0"/>
              <a:t>1: Сегментация</a:t>
            </a:r>
            <a:r>
              <a:rPr dirty="0"/>
              <a:t> покупателей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54725" y="5995783"/>
            <a:ext cx="6324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220" dirty="0">
                <a:solidFill>
                  <a:srgbClr val="0034EC"/>
                </a:solidFill>
                <a:latin typeface="Arial"/>
                <a:cs typeface="Arial"/>
              </a:rPr>
              <a:t>Муж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18459" y="5995783"/>
            <a:ext cx="1188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13" dirty="0">
                <a:solidFill>
                  <a:srgbClr val="0034EC"/>
                </a:solidFill>
                <a:latin typeface="Arial"/>
                <a:cs typeface="Arial"/>
              </a:rPr>
              <a:t>Флорист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73880" y="5995783"/>
            <a:ext cx="132672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80" dirty="0">
                <a:solidFill>
                  <a:srgbClr val="0034EC"/>
                </a:solidFill>
                <a:latin typeface="Arial"/>
                <a:cs typeface="Arial"/>
              </a:rPr>
              <a:t>Женщина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6921" y="5993686"/>
            <a:ext cx="11032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00" dirty="0">
                <a:solidFill>
                  <a:srgbClr val="0034EC"/>
                </a:solidFill>
                <a:latin typeface="Arial"/>
                <a:cs typeface="Arial"/>
              </a:rPr>
              <a:t>Студент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30813" y="6002453"/>
            <a:ext cx="14080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47" dirty="0">
                <a:solidFill>
                  <a:srgbClr val="0034EC"/>
                </a:solidFill>
                <a:latin typeface="Arial"/>
                <a:cs typeface="Arial"/>
              </a:rPr>
              <a:t>Школьник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3214" y="3523925"/>
            <a:ext cx="4027593" cy="2548467"/>
            <a:chOff x="3152410" y="2320121"/>
            <a:chExt cx="3020695" cy="1911350"/>
          </a:xfrm>
        </p:grpSpPr>
        <p:sp>
          <p:nvSpPr>
            <p:cNvPr id="3" name="object 3"/>
            <p:cNvSpPr/>
            <p:nvPr/>
          </p:nvSpPr>
          <p:spPr>
            <a:xfrm>
              <a:off x="3304806" y="2472524"/>
              <a:ext cx="2868295" cy="1758950"/>
            </a:xfrm>
            <a:custGeom>
              <a:avLst/>
              <a:gdLst/>
              <a:ahLst/>
              <a:cxnLst/>
              <a:rect l="l" t="t" r="r" b="b"/>
              <a:pathLst>
                <a:path w="2868295" h="1758950">
                  <a:moveTo>
                    <a:pt x="2868257" y="0"/>
                  </a:moveTo>
                  <a:lnTo>
                    <a:pt x="0" y="0"/>
                  </a:lnTo>
                  <a:lnTo>
                    <a:pt x="0" y="1606550"/>
                  </a:lnTo>
                  <a:lnTo>
                    <a:pt x="0" y="1758950"/>
                  </a:lnTo>
                  <a:lnTo>
                    <a:pt x="2868257" y="1758950"/>
                  </a:lnTo>
                  <a:lnTo>
                    <a:pt x="2868257" y="1606550"/>
                  </a:lnTo>
                  <a:lnTo>
                    <a:pt x="2868257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3152410" y="2320121"/>
              <a:ext cx="2868295" cy="1758950"/>
            </a:xfrm>
            <a:custGeom>
              <a:avLst/>
              <a:gdLst/>
              <a:ahLst/>
              <a:cxnLst/>
              <a:rect l="l" t="t" r="r" b="b"/>
              <a:pathLst>
                <a:path w="2868295" h="1758950">
                  <a:moveTo>
                    <a:pt x="2868252" y="1758950"/>
                  </a:moveTo>
                  <a:lnTo>
                    <a:pt x="0" y="1758950"/>
                  </a:lnTo>
                  <a:lnTo>
                    <a:pt x="0" y="0"/>
                  </a:lnTo>
                  <a:lnTo>
                    <a:pt x="2868252" y="0"/>
                  </a:lnTo>
                  <a:lnTo>
                    <a:pt x="2868252" y="17589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2337" y="332604"/>
            <a:ext cx="10146194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8786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Шаг 2: Портрет</a:t>
            </a:r>
            <a:r>
              <a:rPr dirty="0"/>
              <a:t> покупателя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03214" y="3523925"/>
            <a:ext cx="3824393" cy="2442335"/>
          </a:xfrm>
          <a:prstGeom prst="rect">
            <a:avLst/>
          </a:prstGeom>
          <a:ln w="25399">
            <a:solidFill>
              <a:srgbClr val="0034E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533" dirty="0">
              <a:latin typeface="Times New Roman"/>
              <a:cs typeface="Times New Roman"/>
            </a:endParaRPr>
          </a:p>
          <a:p>
            <a:pPr>
              <a:spcBef>
                <a:spcPts val="13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467348" marR="441949" indent="228594">
              <a:lnSpc>
                <a:spcPct val="101600"/>
              </a:lnSpc>
            </a:pPr>
            <a:r>
              <a:rPr sz="2133" b="1" spc="180" dirty="0">
                <a:latin typeface="Arial"/>
                <a:cs typeface="Arial"/>
              </a:rPr>
              <a:t>Какая</a:t>
            </a:r>
            <a:r>
              <a:rPr sz="2133" b="1" spc="33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проблема </a:t>
            </a:r>
            <a:r>
              <a:rPr sz="2133" b="1" spc="100" dirty="0">
                <a:latin typeface="Arial"/>
                <a:cs typeface="Arial"/>
              </a:rPr>
              <a:t>есть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73" dirty="0">
                <a:latin typeface="Arial"/>
                <a:cs typeface="Arial"/>
              </a:rPr>
              <a:t>у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lang="ru-RU" sz="2133" b="1" spc="127" dirty="0">
                <a:latin typeface="Arial"/>
                <a:cs typeface="Arial"/>
              </a:rPr>
              <a:t>покупателя</a:t>
            </a:r>
            <a:r>
              <a:rPr sz="2133" b="1" spc="127" dirty="0">
                <a:latin typeface="Arial"/>
                <a:cs typeface="Arial"/>
              </a:rPr>
              <a:t>?</a:t>
            </a:r>
            <a:endParaRPr lang="ru-RU" sz="2133" b="1" spc="127" dirty="0">
              <a:latin typeface="Arial"/>
              <a:cs typeface="Arial"/>
            </a:endParaRPr>
          </a:p>
          <a:p>
            <a:pPr marL="467348" marR="441949" indent="228594">
              <a:lnSpc>
                <a:spcPct val="101600"/>
              </a:lnSpc>
            </a:pPr>
            <a:endParaRPr lang="ru-RU" sz="2133" b="1" spc="127" dirty="0">
              <a:latin typeface="Arial"/>
              <a:cs typeface="Arial"/>
            </a:endParaRPr>
          </a:p>
          <a:p>
            <a:pPr marL="467348" marR="441949" indent="228594">
              <a:lnSpc>
                <a:spcPct val="101600"/>
              </a:lnSpc>
            </a:pPr>
            <a:endParaRPr lang="ru-RU" sz="2133" b="1" spc="127" dirty="0">
              <a:latin typeface="Arial"/>
              <a:cs typeface="Arial"/>
            </a:endParaRPr>
          </a:p>
          <a:p>
            <a:pPr marL="467348" marR="441949" indent="228594">
              <a:lnSpc>
                <a:spcPct val="101600"/>
              </a:lnSpc>
            </a:pPr>
            <a:endParaRPr sz="2133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209" y="2801332"/>
            <a:ext cx="2713567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2200" dirty="0"/>
              <a:t>М/Ж? Сколько лет? Где живёт? Семейное положение?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17711" y="4347035"/>
            <a:ext cx="2174240" cy="8763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219"/>
              </a:lnSpc>
              <a:spcBef>
                <a:spcPts val="133"/>
              </a:spcBef>
            </a:pPr>
            <a:r>
              <a:rPr sz="2200" dirty="0"/>
              <a:t>Чем занимается?</a:t>
            </a:r>
          </a:p>
          <a:p>
            <a:pPr marL="172714" marR="162556" indent="-847" algn="ctr">
              <a:lnSpc>
                <a:spcPts val="2200"/>
              </a:lnSpc>
              <a:spcBef>
                <a:spcPts val="87"/>
              </a:spcBef>
            </a:pPr>
            <a:r>
              <a:rPr sz="2200" dirty="0"/>
              <a:t>Сколько зарабатывает?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335010" y="4473735"/>
            <a:ext cx="16018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43738" marR="6773" indent="-327652">
              <a:lnSpc>
                <a:spcPts val="2200"/>
              </a:lnSpc>
              <a:spcBef>
                <a:spcPts val="240"/>
              </a:spcBef>
            </a:pPr>
            <a:r>
              <a:rPr sz="2200" dirty="0"/>
              <a:t>Что для него важно?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11419" y="6020803"/>
            <a:ext cx="249428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75064" marR="6773" indent="-358978">
              <a:lnSpc>
                <a:spcPts val="2200"/>
              </a:lnSpc>
              <a:spcBef>
                <a:spcPts val="240"/>
              </a:spcBef>
            </a:pPr>
            <a:r>
              <a:rPr sz="2200" dirty="0"/>
              <a:t>Что читает, смотрит, слушает? Где?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080806" y="5622841"/>
            <a:ext cx="210989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2200" dirty="0"/>
              <a:t>На что обращает внимание при покупке?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921810" y="2801332"/>
            <a:ext cx="25086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2200" dirty="0"/>
              <a:t>Что ему интересно? Чем занимается в свободное время?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8168115" y="2973546"/>
            <a:ext cx="524087" cy="338667"/>
            <a:chOff x="6126086" y="1907337"/>
            <a:chExt cx="393065" cy="254000"/>
          </a:xfrm>
        </p:grpSpPr>
        <p:sp>
          <p:nvSpPr>
            <p:cNvPr id="14" name="object 14"/>
            <p:cNvSpPr/>
            <p:nvPr/>
          </p:nvSpPr>
          <p:spPr>
            <a:xfrm>
              <a:off x="6208824" y="1916862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90" h="189230">
                  <a:moveTo>
                    <a:pt x="300701" y="0"/>
                  </a:moveTo>
                  <a:lnTo>
                    <a:pt x="0" y="188817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6086" y="2069507"/>
              <a:ext cx="108995" cy="9167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660353" y="2973563"/>
            <a:ext cx="524087" cy="338667"/>
            <a:chOff x="2745264" y="1907350"/>
            <a:chExt cx="393065" cy="254000"/>
          </a:xfrm>
        </p:grpSpPr>
        <p:sp>
          <p:nvSpPr>
            <p:cNvPr id="17" name="object 17"/>
            <p:cNvSpPr/>
            <p:nvPr/>
          </p:nvSpPr>
          <p:spPr>
            <a:xfrm>
              <a:off x="2754789" y="1916875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0" y="0"/>
                  </a:moveTo>
                  <a:lnTo>
                    <a:pt x="300701" y="188817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9232" y="2069520"/>
              <a:ext cx="108996" cy="9167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578018" y="6097942"/>
            <a:ext cx="524087" cy="338667"/>
            <a:chOff x="2683513" y="4250634"/>
            <a:chExt cx="393065" cy="254000"/>
          </a:xfrm>
        </p:grpSpPr>
        <p:sp>
          <p:nvSpPr>
            <p:cNvPr id="20" name="object 20"/>
            <p:cNvSpPr/>
            <p:nvPr/>
          </p:nvSpPr>
          <p:spPr>
            <a:xfrm>
              <a:off x="2693038" y="4306126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0" y="188844"/>
                  </a:moveTo>
                  <a:lnTo>
                    <a:pt x="300796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7579" y="4250634"/>
              <a:ext cx="108998" cy="91665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8540969" y="6097942"/>
            <a:ext cx="524087" cy="338667"/>
            <a:chOff x="6405726" y="4250634"/>
            <a:chExt cx="393065" cy="254000"/>
          </a:xfrm>
        </p:grpSpPr>
        <p:sp>
          <p:nvSpPr>
            <p:cNvPr id="23" name="object 23"/>
            <p:cNvSpPr/>
            <p:nvPr/>
          </p:nvSpPr>
          <p:spPr>
            <a:xfrm>
              <a:off x="6488468" y="4306126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90" h="189229">
                  <a:moveTo>
                    <a:pt x="300796" y="18884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5726" y="4250634"/>
              <a:ext cx="108997" cy="91665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3419004" y="4743505"/>
            <a:ext cx="506307" cy="110067"/>
            <a:chOff x="2564253" y="3234806"/>
            <a:chExt cx="379730" cy="82550"/>
          </a:xfrm>
        </p:grpSpPr>
        <p:sp>
          <p:nvSpPr>
            <p:cNvPr id="26" name="object 26"/>
            <p:cNvSpPr/>
            <p:nvPr/>
          </p:nvSpPr>
          <p:spPr>
            <a:xfrm>
              <a:off x="2564253" y="3275796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8028" y="3234806"/>
              <a:ext cx="105500" cy="81980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8440965" y="4743505"/>
            <a:ext cx="506307" cy="110067"/>
            <a:chOff x="6330724" y="3234806"/>
            <a:chExt cx="379730" cy="82550"/>
          </a:xfrm>
        </p:grpSpPr>
        <p:sp>
          <p:nvSpPr>
            <p:cNvPr id="29" name="object 29"/>
            <p:cNvSpPr/>
            <p:nvPr/>
          </p:nvSpPr>
          <p:spPr>
            <a:xfrm>
              <a:off x="6426700" y="3275796"/>
              <a:ext cx="283210" cy="0"/>
            </a:xfrm>
            <a:custGeom>
              <a:avLst/>
              <a:gdLst/>
              <a:ahLst/>
              <a:cxnLst/>
              <a:rect l="l" t="t" r="r" b="b"/>
              <a:pathLst>
                <a:path w="283209">
                  <a:moveTo>
                    <a:pt x="2831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0724" y="3234806"/>
              <a:ext cx="105500" cy="81980"/>
            </a:xfrm>
            <a:prstGeom prst="rect">
              <a:avLst/>
            </a:prstGeom>
          </p:spPr>
        </p:pic>
      </p:grpSp>
      <p:sp>
        <p:nvSpPr>
          <p:cNvPr id="31" name="object 2">
            <a:extLst>
              <a:ext uri="{FF2B5EF4-FFF2-40B4-BE49-F238E27FC236}">
                <a16:creationId xmlns:a16="http://schemas.microsoft.com/office/drawing/2014/main" id="{EE8D60A3-8133-F3F4-C9AD-D99287B9F64B}"/>
              </a:ext>
            </a:extLst>
          </p:cNvPr>
          <p:cNvSpPr txBox="1"/>
          <p:nvPr/>
        </p:nvSpPr>
        <p:spPr>
          <a:xfrm>
            <a:off x="682337" y="1184397"/>
            <a:ext cx="10761453" cy="1288024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16933">
              <a:spcBef>
                <a:spcPts val="473"/>
              </a:spcBef>
            </a:pPr>
            <a:r>
              <a:rPr lang="ru-RU" sz="2600" dirty="0">
                <a:solidFill>
                  <a:srgbClr val="0432FF"/>
                </a:solidFill>
              </a:rPr>
              <a:t>Задача:</a:t>
            </a:r>
            <a:r>
              <a:rPr lang="ru-RU" sz="2600" dirty="0"/>
              <a:t> выяснить, какая есть проблема у покупателя, и как мы сможем ее решить.</a:t>
            </a:r>
          </a:p>
          <a:p>
            <a:pPr marL="16933" marR="133770">
              <a:lnSpc>
                <a:spcPct val="113300"/>
              </a:lnSpc>
            </a:pPr>
            <a:r>
              <a:rPr lang="ru-RU" sz="2600" dirty="0"/>
              <a:t>Составим портрет покупателя по интересующим критериям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079010" y="2586948"/>
            <a:ext cx="8912012" cy="2760350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571486" marR="496981" indent="-555398">
              <a:lnSpc>
                <a:spcPct val="101400"/>
              </a:lnSpc>
              <a:spcBef>
                <a:spcPts val="93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400" dirty="0">
                <a:solidFill>
                  <a:schemeClr val="bg1"/>
                </a:solidFill>
              </a:rPr>
              <a:t>Общайтесь со своими покупателями, опросите друзей, знакомых, читайте форумы.</a:t>
            </a:r>
          </a:p>
          <a:p>
            <a:pPr marL="571486" indent="-555398">
              <a:spcBef>
                <a:spcPts val="2267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400" dirty="0">
                <a:solidFill>
                  <a:schemeClr val="bg1"/>
                </a:solidFill>
              </a:rPr>
              <a:t>Портрет покупателя составляется на каждый сегмент.</a:t>
            </a:r>
          </a:p>
          <a:p>
            <a:pPr marL="571486" marR="6773" indent="-555398">
              <a:lnSpc>
                <a:spcPct val="101499"/>
              </a:lnSpc>
              <a:spcBef>
                <a:spcPts val="1807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400" dirty="0">
                <a:solidFill>
                  <a:schemeClr val="bg1"/>
                </a:solidFill>
              </a:rPr>
              <a:t>Собирая портрет покупателя, не делайте его безликим. Описывайте конкретного человека, который максимально соответствует портрету.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1934" y="819048"/>
            <a:ext cx="9102846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305639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chemeClr val="bg1"/>
                </a:solidFill>
              </a:rPr>
              <a:t>Где брать информацию?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5474" y="533511"/>
            <a:ext cx="9241051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8786">
              <a:lnSpc>
                <a:spcPct val="100000"/>
              </a:lnSpc>
              <a:spcBef>
                <a:spcPts val="133"/>
              </a:spcBef>
            </a:pPr>
            <a:r>
              <a:rPr dirty="0"/>
              <a:t>Портрет покупателя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5982" y="1870963"/>
            <a:ext cx="2865967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-60112" algn="ctr">
              <a:lnSpc>
                <a:spcPts val="2200"/>
              </a:lnSpc>
              <a:spcBef>
                <a:spcPts val="240"/>
              </a:spcBef>
            </a:pPr>
            <a:r>
              <a:rPr sz="2100" dirty="0"/>
              <a:t>Мужчина, 45 лет, женат, 2 детей, живёт в спальном районе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24448" y="3322858"/>
            <a:ext cx="212852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-847" algn="ctr">
              <a:lnSpc>
                <a:spcPts val="2200"/>
              </a:lnSpc>
              <a:spcBef>
                <a:spcPts val="240"/>
              </a:spcBef>
            </a:pPr>
            <a:r>
              <a:rPr sz="2100" dirty="0"/>
              <a:t>Зам директора небольшой компании, доход 150 т.р.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62833" y="3532949"/>
            <a:ext cx="17415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90304" marR="6773" indent="-374217">
              <a:lnSpc>
                <a:spcPts val="2200"/>
              </a:lnSpc>
              <a:spcBef>
                <a:spcPts val="240"/>
              </a:spcBef>
            </a:pPr>
            <a:r>
              <a:rPr sz="2100" dirty="0"/>
              <a:t>Стабильность и семья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2926" y="4959007"/>
            <a:ext cx="30547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2100" dirty="0"/>
              <a:t>Интернет использует только для работы, читает деловые новости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55703" y="4708184"/>
            <a:ext cx="3198707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086" marR="6773" indent="-847" algn="ctr">
              <a:lnSpc>
                <a:spcPts val="2200"/>
              </a:lnSpc>
              <a:spcBef>
                <a:spcPts val="240"/>
              </a:spcBef>
            </a:pPr>
            <a:r>
              <a:rPr sz="2100" dirty="0"/>
              <a:t>Нет времени на поиски выгодного предложения, принимает решение в магазине, рядом с домом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401417" y="1870964"/>
            <a:ext cx="2864273" cy="87767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086" marR="6773" algn="ctr">
              <a:lnSpc>
                <a:spcPts val="2200"/>
              </a:lnSpc>
              <a:spcBef>
                <a:spcPts val="240"/>
              </a:spcBef>
            </a:pPr>
            <a:r>
              <a:rPr sz="2100" dirty="0"/>
              <a:t>Любит рыбалку, отдых на даче, иногда море с семьёй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7572715" y="2266711"/>
            <a:ext cx="524087" cy="338667"/>
            <a:chOff x="5546471" y="1935459"/>
            <a:chExt cx="393065" cy="254000"/>
          </a:xfrm>
        </p:grpSpPr>
        <p:sp>
          <p:nvSpPr>
            <p:cNvPr id="10" name="object 10"/>
            <p:cNvSpPr/>
            <p:nvPr/>
          </p:nvSpPr>
          <p:spPr>
            <a:xfrm>
              <a:off x="5629213" y="1944984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300796" y="0"/>
                  </a:moveTo>
                  <a:lnTo>
                    <a:pt x="0" y="188844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6471" y="2097656"/>
              <a:ext cx="108997" cy="91665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699299" y="2252662"/>
            <a:ext cx="524087" cy="338667"/>
            <a:chOff x="2641409" y="1924922"/>
            <a:chExt cx="393065" cy="254000"/>
          </a:xfrm>
        </p:grpSpPr>
        <p:sp>
          <p:nvSpPr>
            <p:cNvPr id="13" name="object 13"/>
            <p:cNvSpPr/>
            <p:nvPr/>
          </p:nvSpPr>
          <p:spPr>
            <a:xfrm>
              <a:off x="2650934" y="1934447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0" y="0"/>
                  </a:moveTo>
                  <a:lnTo>
                    <a:pt x="300796" y="188845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5475" y="2087118"/>
              <a:ext cx="108997" cy="91665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4005130" y="4978099"/>
            <a:ext cx="524087" cy="338667"/>
            <a:chOff x="2870782" y="3969000"/>
            <a:chExt cx="393065" cy="254000"/>
          </a:xfrm>
        </p:grpSpPr>
        <p:sp>
          <p:nvSpPr>
            <p:cNvPr id="16" name="object 16"/>
            <p:cNvSpPr/>
            <p:nvPr/>
          </p:nvSpPr>
          <p:spPr>
            <a:xfrm>
              <a:off x="2880307" y="4024493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0" y="188844"/>
                  </a:moveTo>
                  <a:lnTo>
                    <a:pt x="300796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848" y="3969000"/>
              <a:ext cx="108997" cy="9166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572715" y="4913396"/>
            <a:ext cx="524087" cy="338667"/>
            <a:chOff x="5546471" y="3920473"/>
            <a:chExt cx="393065" cy="254000"/>
          </a:xfrm>
        </p:grpSpPr>
        <p:sp>
          <p:nvSpPr>
            <p:cNvPr id="19" name="object 19"/>
            <p:cNvSpPr/>
            <p:nvPr/>
          </p:nvSpPr>
          <p:spPr>
            <a:xfrm>
              <a:off x="5629213" y="3975965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300796" y="18884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6471" y="3920473"/>
              <a:ext cx="108997" cy="91665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977065" y="3756575"/>
            <a:ext cx="506307" cy="110067"/>
            <a:chOff x="2849734" y="3052857"/>
            <a:chExt cx="379730" cy="82550"/>
          </a:xfrm>
        </p:grpSpPr>
        <p:sp>
          <p:nvSpPr>
            <p:cNvPr id="22" name="object 22"/>
            <p:cNvSpPr/>
            <p:nvPr/>
          </p:nvSpPr>
          <p:spPr>
            <a:xfrm>
              <a:off x="2849734" y="3093848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3509" y="3052857"/>
              <a:ext cx="105500" cy="81980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7578399" y="3742674"/>
            <a:ext cx="506307" cy="110067"/>
            <a:chOff x="5550734" y="3042431"/>
            <a:chExt cx="379730" cy="82550"/>
          </a:xfrm>
        </p:grpSpPr>
        <p:sp>
          <p:nvSpPr>
            <p:cNvPr id="25" name="object 25"/>
            <p:cNvSpPr/>
            <p:nvPr/>
          </p:nvSpPr>
          <p:spPr>
            <a:xfrm>
              <a:off x="5646709" y="3083422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>
                  <a:moveTo>
                    <a:pt x="2832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0734" y="3042431"/>
              <a:ext cx="105500" cy="8198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88215" y="2431775"/>
            <a:ext cx="1561271" cy="351401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4638489" y="2000293"/>
            <a:ext cx="2628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400" b="1" dirty="0"/>
              <a:t>Сергей Петрович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83" y="623466"/>
            <a:ext cx="10387836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Шаг 3: выявить проблему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0064" y="2306153"/>
            <a:ext cx="1561271" cy="35140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78629" y="4615561"/>
            <a:ext cx="3512820" cy="112562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6933">
              <a:spcBef>
                <a:spcPts val="1213"/>
              </a:spcBef>
            </a:pPr>
            <a:r>
              <a:rPr sz="2400" b="1" dirty="0">
                <a:solidFill>
                  <a:srgbClr val="0432FF"/>
                </a:solidFill>
              </a:rPr>
              <a:t>Как покупает цветы:</a:t>
            </a:r>
          </a:p>
          <a:p>
            <a:pPr marL="16933" marR="430096">
              <a:lnSpc>
                <a:spcPts val="2200"/>
              </a:lnSpc>
              <a:spcBef>
                <a:spcPts val="947"/>
              </a:spcBef>
            </a:pPr>
            <a:r>
              <a:rPr sz="2200" dirty="0"/>
              <a:t>Не использует интернет, забегает по пути домой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16995" y="2784714"/>
            <a:ext cx="4377267" cy="1071169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291246">
              <a:lnSpc>
                <a:spcPct val="100699"/>
              </a:lnSpc>
              <a:spcBef>
                <a:spcPts val="113"/>
              </a:spcBef>
            </a:pPr>
            <a:r>
              <a:rPr sz="2200" dirty="0">
                <a:solidFill>
                  <a:srgbClr val="0432FF"/>
                </a:solidFill>
              </a:rPr>
              <a:t>Почему редко покупает цветы:</a:t>
            </a:r>
          </a:p>
          <a:p>
            <a:pPr marL="16933" marR="6773">
              <a:lnSpc>
                <a:spcPts val="2200"/>
              </a:lnSpc>
              <a:spcBef>
                <a:spcPts val="947"/>
              </a:spcBef>
            </a:pPr>
            <a:r>
              <a:rPr sz="2200" dirty="0"/>
              <a:t>Забывает, занят другими мыслями, сложно выбрать подарок</a:t>
            </a:r>
          </a:p>
        </p:txBody>
      </p:sp>
      <p:sp>
        <p:nvSpPr>
          <p:cNvPr id="7" name="object 28">
            <a:extLst>
              <a:ext uri="{FF2B5EF4-FFF2-40B4-BE49-F238E27FC236}">
                <a16:creationId xmlns:a16="http://schemas.microsoft.com/office/drawing/2014/main" id="{BB5BC67D-F812-D1CB-29F7-342C88C76D13}"/>
              </a:ext>
            </a:extLst>
          </p:cNvPr>
          <p:cNvSpPr txBox="1"/>
          <p:nvPr/>
        </p:nvSpPr>
        <p:spPr>
          <a:xfrm>
            <a:off x="5023551" y="1591319"/>
            <a:ext cx="2628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400" b="1" dirty="0"/>
              <a:t>Сергей Петрович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1E350-8865-7193-94DD-F1CE559735C2}"/>
              </a:ext>
            </a:extLst>
          </p:cNvPr>
          <p:cNvSpPr txBox="1"/>
          <p:nvPr/>
        </p:nvSpPr>
        <p:spPr>
          <a:xfrm>
            <a:off x="769992" y="2101276"/>
            <a:ext cx="4095505" cy="1933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400" b="1" dirty="0">
                <a:solidFill>
                  <a:srgbClr val="0432FF"/>
                </a:solidFill>
              </a:rPr>
              <a:t>Проблема:</a:t>
            </a:r>
          </a:p>
          <a:p>
            <a:r>
              <a:rPr lang="ru-RU" sz="2200" dirty="0"/>
              <a:t>Очень занят на работе, поэтому забывает поздравить жену с праздниками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4467" y="3306212"/>
            <a:ext cx="1561271" cy="35140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04883" y="3542000"/>
            <a:ext cx="3762587" cy="1625231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16933">
              <a:spcBef>
                <a:spcPts val="1213"/>
              </a:spcBef>
            </a:pPr>
            <a:r>
              <a:rPr sz="2200" b="1" dirty="0">
                <a:solidFill>
                  <a:srgbClr val="0432FF"/>
                </a:solidFill>
              </a:rPr>
              <a:t>Проблема:</a:t>
            </a:r>
          </a:p>
          <a:p>
            <a:pPr marL="16933" marR="6773">
              <a:spcBef>
                <a:spcPts val="947"/>
              </a:spcBef>
            </a:pPr>
            <a:r>
              <a:rPr sz="2200" dirty="0"/>
              <a:t>Очень занят на работе, поэтому забывает поздравить жену с праздниками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52610" y="3542000"/>
            <a:ext cx="3882813" cy="2793564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94824">
              <a:spcBef>
                <a:spcPts val="1213"/>
              </a:spcBef>
            </a:pPr>
            <a:r>
              <a:rPr sz="2200" b="1" dirty="0">
                <a:solidFill>
                  <a:srgbClr val="0432FF"/>
                </a:solidFill>
              </a:rPr>
              <a:t>Решение:</a:t>
            </a:r>
          </a:p>
          <a:p>
            <a:pPr marL="360000" marR="6773" indent="-360000">
              <a:lnSpc>
                <a:spcPts val="2200"/>
              </a:lnSpc>
              <a:spcBef>
                <a:spcPts val="9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200" dirty="0"/>
              <a:t>Сервис доставки цветов по подписке на определенные даты</a:t>
            </a:r>
          </a:p>
          <a:p>
            <a:pPr marL="360000" marR="165943" indent="-360000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200" dirty="0"/>
              <a:t>Способ коммуникации по телефону и SMS</a:t>
            </a:r>
          </a:p>
          <a:p>
            <a:pPr marL="360000" marR="543546" indent="-360000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200" dirty="0"/>
              <a:t>Оплата онлайн после подтверждения заказа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C5A10ABA-135A-41BF-66D4-916F52DDF37E}"/>
              </a:ext>
            </a:extLst>
          </p:cNvPr>
          <p:cNvSpPr txBox="1"/>
          <p:nvPr/>
        </p:nvSpPr>
        <p:spPr>
          <a:xfrm>
            <a:off x="712486" y="1150566"/>
            <a:ext cx="11001094" cy="1543157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16933">
              <a:spcBef>
                <a:spcPts val="473"/>
              </a:spcBef>
            </a:pPr>
            <a:r>
              <a:rPr lang="ru-RU" sz="2200" dirty="0">
                <a:cs typeface="Arial"/>
              </a:rPr>
              <a:t>Как мы сможем помочь Сергею Петровичу?</a:t>
            </a:r>
          </a:p>
          <a:p>
            <a:pPr marL="16933">
              <a:spcBef>
                <a:spcPts val="473"/>
              </a:spcBef>
            </a:pPr>
            <a:r>
              <a:rPr lang="ru-RU" sz="2200" dirty="0">
                <a:cs typeface="Arial"/>
              </a:rPr>
              <a:t>Генерируем идеи, новые эффективные решения.</a:t>
            </a:r>
          </a:p>
          <a:p>
            <a:pPr marL="16933">
              <a:spcBef>
                <a:spcPts val="473"/>
              </a:spcBef>
            </a:pPr>
            <a:r>
              <a:rPr lang="ru-RU" sz="220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Отойдите от тех решений, которые привыкли использовать и найдите что-то новое, </a:t>
            </a:r>
            <a:r>
              <a:rPr lang="ru-RU" sz="2200" dirty="0">
                <a:cs typeface="Arial"/>
              </a:rPr>
              <a:t>что поможет решить проблему покупателя.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4A24FD9-4296-F01E-D99A-2095960118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486" y="196652"/>
            <a:ext cx="10515600" cy="868095"/>
          </a:xfrm>
          <a:prstGeom prst="rect">
            <a:avLst/>
          </a:prstGeom>
        </p:spPr>
        <p:txBody>
          <a:bodyPr vert="horz" wrap="square" lIns="0" tIns="16933" rIns="0" bIns="0" rtlCol="0" anchor="ctr">
            <a:no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Шаг 4: решение проблемы</a:t>
            </a:r>
          </a:p>
        </p:txBody>
      </p:sp>
      <p:sp>
        <p:nvSpPr>
          <p:cNvPr id="7" name="object 28">
            <a:extLst>
              <a:ext uri="{FF2B5EF4-FFF2-40B4-BE49-F238E27FC236}">
                <a16:creationId xmlns:a16="http://schemas.microsoft.com/office/drawing/2014/main" id="{4EBF1657-82DD-D533-976B-62D43DB4786A}"/>
              </a:ext>
            </a:extLst>
          </p:cNvPr>
          <p:cNvSpPr txBox="1"/>
          <p:nvPr/>
        </p:nvSpPr>
        <p:spPr>
          <a:xfrm>
            <a:off x="4300219" y="2955424"/>
            <a:ext cx="2628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400" b="1" dirty="0"/>
              <a:t>Сергей Петрович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0766" y="2748845"/>
            <a:ext cx="1561271" cy="35140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50834" y="2938597"/>
            <a:ext cx="31589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0432FF"/>
                </a:solidFill>
              </a:rPr>
              <a:t>Информирование: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72926" y="3314687"/>
            <a:ext cx="4306993" cy="2415255"/>
          </a:xfrm>
          <a:prstGeom prst="rect">
            <a:avLst/>
          </a:prstGeom>
        </p:spPr>
        <p:txBody>
          <a:bodyPr vert="horz" wrap="square" lIns="0" tIns="113453" rIns="0" bIns="0" rtlCol="0">
            <a:spAutoFit/>
          </a:bodyPr>
          <a:lstStyle/>
          <a:p>
            <a:pPr marL="474968" indent="-458882">
              <a:spcBef>
                <a:spcPts val="893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000" dirty="0"/>
              <a:t>Размещение рекламы в офисе</a:t>
            </a:r>
          </a:p>
          <a:p>
            <a:pPr marL="474968" marR="101597" indent="-458882">
              <a:lnSpc>
                <a:spcPts val="2200"/>
              </a:lnSpc>
              <a:spcBef>
                <a:spcPts val="867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000" dirty="0"/>
              <a:t>Размещение буклетов с описанием услуги в магазине</a:t>
            </a:r>
          </a:p>
          <a:p>
            <a:pPr marL="474968" marR="755208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000" dirty="0"/>
              <a:t>Консультация флориста- консультанта</a:t>
            </a:r>
          </a:p>
          <a:p>
            <a:pPr marL="474968" marR="1065927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000" dirty="0"/>
              <a:t>SMS рассылка по базе покупателей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1761" y="3106320"/>
            <a:ext cx="762000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600" b="1" spc="-133" dirty="0">
                <a:solidFill>
                  <a:srgbClr val="0034EC"/>
                </a:solidFill>
                <a:latin typeface="Arial"/>
                <a:cs typeface="Arial"/>
              </a:rPr>
              <a:t>?</a:t>
            </a:r>
            <a:endParaRPr sz="9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3228" y="3426088"/>
            <a:ext cx="3057313" cy="138499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spcBef>
                <a:spcPts val="240"/>
              </a:spcBef>
            </a:pPr>
            <a:r>
              <a:rPr sz="2200" dirty="0"/>
              <a:t>Как рассказать Сергею Петровичу о том, как мы можем помочь решить его проблему?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F7DF3C1B-14EF-6B61-C2FE-DECCE3CAE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99" y="359043"/>
            <a:ext cx="10956403" cy="992086"/>
          </a:xfrm>
        </p:spPr>
        <p:txBody>
          <a:bodyPr/>
          <a:lstStyle/>
          <a:p>
            <a:r>
              <a:rPr lang="ru-RU" dirty="0"/>
              <a:t>Шаг 5: как достучаться до покупателя</a:t>
            </a:r>
          </a:p>
        </p:txBody>
      </p:sp>
      <p:sp>
        <p:nvSpPr>
          <p:cNvPr id="2" name="object 28">
            <a:extLst>
              <a:ext uri="{FF2B5EF4-FFF2-40B4-BE49-F238E27FC236}">
                <a16:creationId xmlns:a16="http://schemas.microsoft.com/office/drawing/2014/main" id="{A98F5B28-5156-FAA0-F084-12706FFD0706}"/>
              </a:ext>
            </a:extLst>
          </p:cNvPr>
          <p:cNvSpPr txBox="1"/>
          <p:nvPr/>
        </p:nvSpPr>
        <p:spPr>
          <a:xfrm>
            <a:off x="4490541" y="2368096"/>
            <a:ext cx="2628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400" b="1" dirty="0"/>
              <a:t>Сергей Петрович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88409"/>
            <a:ext cx="10515600" cy="895394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400" dirty="0"/>
              <a:t>Где брать идеи для фичей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4A988F-0078-79D0-B883-ADE87B7F2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6188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218762"/>
            <a:ext cx="10515600" cy="183468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dirty="0"/>
              <a:t>Конкуренты. Стратегии конкуренции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A1EC7E-8E74-F8DD-96CD-25312108E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8F39C5-CB49-B5C2-8E16-6ADAD05EEA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45" r="13031"/>
          <a:stretch/>
        </p:blipFill>
        <p:spPr>
          <a:xfrm>
            <a:off x="6903213" y="0"/>
            <a:ext cx="5271198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5A93D-8AE5-537A-AB49-E143E94D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55" y="112820"/>
            <a:ext cx="6734363" cy="733337"/>
          </a:xfrm>
        </p:spPr>
        <p:txBody>
          <a:bodyPr/>
          <a:lstStyle/>
          <a:p>
            <a:r>
              <a:rPr lang="ru-RU" dirty="0"/>
              <a:t>Типы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BD1290-45B5-924C-852F-ED26299E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55" y="846157"/>
            <a:ext cx="7335982" cy="39032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100" b="1" dirty="0"/>
              <a:t>Аналоги</a:t>
            </a:r>
            <a:r>
              <a:rPr lang="ru-RU" sz="2100" dirty="0"/>
              <a:t> — аналогичный продукт (компания), который выполняет ту же работу тем же способом.</a:t>
            </a:r>
          </a:p>
          <a:p>
            <a:pPr lvl="1">
              <a:lnSpc>
                <a:spcPct val="100000"/>
              </a:lnSpc>
            </a:pPr>
            <a:r>
              <a:rPr lang="ru-RU" sz="1900" dirty="0"/>
              <a:t>К примеру, конкурент Макдоналдса — Бургер Кинг</a:t>
            </a:r>
          </a:p>
          <a:p>
            <a:pPr>
              <a:lnSpc>
                <a:spcPct val="100000"/>
              </a:lnSpc>
            </a:pPr>
            <a:r>
              <a:rPr lang="ru-RU" sz="2100" b="1" dirty="0"/>
              <a:t>Заменители</a:t>
            </a:r>
            <a:r>
              <a:rPr lang="ru-RU" sz="2100" dirty="0"/>
              <a:t> — выполняют ту же работу и позволяют достичь того же результата, но делают это другим способом.</a:t>
            </a:r>
          </a:p>
          <a:p>
            <a:pPr lvl="1">
              <a:lnSpc>
                <a:spcPct val="100000"/>
              </a:lnSpc>
            </a:pPr>
            <a:r>
              <a:rPr lang="ru-RU" sz="1900" dirty="0"/>
              <a:t>Если человек хочет быстро утолить голод, то конкурентом Биг Мака может быть Сникерс.</a:t>
            </a:r>
          </a:p>
          <a:p>
            <a:pPr>
              <a:lnSpc>
                <a:spcPct val="100000"/>
              </a:lnSpc>
            </a:pPr>
            <a:r>
              <a:rPr lang="ru-RU" sz="2100" b="1" dirty="0"/>
              <a:t>Альтернативы</a:t>
            </a:r>
            <a:r>
              <a:rPr lang="ru-RU" sz="2100" dirty="0"/>
              <a:t> — выполняют другую работу и направлены на другой результат, но конкурируют за те же ресурсы потребителя</a:t>
            </a:r>
          </a:p>
          <a:p>
            <a:pPr lvl="1">
              <a:lnSpc>
                <a:spcPct val="100000"/>
              </a:lnSpc>
            </a:pPr>
            <a:r>
              <a:rPr lang="ru-RU" sz="1900" dirty="0"/>
              <a:t>Полезная еда — альтернатива </a:t>
            </a:r>
            <a:r>
              <a:rPr lang="en-US" sz="1900" dirty="0"/>
              <a:t>McDonalds</a:t>
            </a:r>
            <a:endParaRPr lang="ru-RU" sz="19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10EB1B-A5EA-C09B-0C58-3965FAC8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5" y="4950629"/>
            <a:ext cx="6502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430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85820" y="1106092"/>
            <a:ext cx="6406632" cy="5751908"/>
            <a:chOff x="3415369" y="0"/>
            <a:chExt cx="5728970" cy="5143500"/>
          </a:xfrm>
        </p:grpSpPr>
        <p:sp>
          <p:nvSpPr>
            <p:cNvPr id="3" name="object 3"/>
            <p:cNvSpPr/>
            <p:nvPr/>
          </p:nvSpPr>
          <p:spPr>
            <a:xfrm>
              <a:off x="3415369" y="4016800"/>
              <a:ext cx="2438400" cy="294005"/>
            </a:xfrm>
            <a:custGeom>
              <a:avLst/>
              <a:gdLst/>
              <a:ahLst/>
              <a:cxnLst/>
              <a:rect l="l" t="t" r="r" b="b"/>
              <a:pathLst>
                <a:path w="2438400" h="294004">
                  <a:moveTo>
                    <a:pt x="2438121" y="293456"/>
                  </a:moveTo>
                  <a:lnTo>
                    <a:pt x="0" y="293456"/>
                  </a:lnTo>
                  <a:lnTo>
                    <a:pt x="0" y="0"/>
                  </a:lnTo>
                  <a:lnTo>
                    <a:pt x="2438121" y="0"/>
                  </a:lnTo>
                  <a:lnTo>
                    <a:pt x="2438121" y="293456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6760" y="0"/>
              <a:ext cx="3837238" cy="51434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55745" y="5547761"/>
            <a:ext cx="2605193" cy="11558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28594">
              <a:spcBef>
                <a:spcPts val="133"/>
              </a:spcBef>
            </a:pPr>
            <a:r>
              <a:rPr sz="2400" dirty="0">
                <a:solidFill>
                  <a:schemeClr val="bg1"/>
                </a:solidFill>
              </a:rPr>
              <a:t>Reed Hastings</a:t>
            </a:r>
            <a:endParaRPr sz="1867" dirty="0">
              <a:solidFill>
                <a:schemeClr val="bg1"/>
              </a:solidFill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1640"/>
              </a:spcBef>
            </a:pPr>
            <a:r>
              <a:rPr sz="2000" dirty="0"/>
              <a:t>co-founder, chairman and CEO of Netﬂix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44717" y="3239468"/>
            <a:ext cx="6325447" cy="1511418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400" dirty="0"/>
              <a:t>Мы конкурируем с компьютерными играми. С бутылочкой вина. С другими сетями, предоставляющими видеоконтент.</a:t>
            </a:r>
          </a:p>
          <a:p>
            <a:pPr marL="16933">
              <a:spcBef>
                <a:spcPts val="40"/>
              </a:spcBef>
            </a:pPr>
            <a:r>
              <a:rPr sz="2400" dirty="0"/>
              <a:t>С настольными играми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3243" y="1945137"/>
            <a:ext cx="485140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867" spc="280" dirty="0">
                <a:solidFill>
                  <a:srgbClr val="0034EC"/>
                </a:solidFill>
              </a:rPr>
              <a:t>«</a:t>
            </a:r>
            <a:endParaRPr sz="5867"/>
          </a:p>
        </p:txBody>
      </p:sp>
      <p:sp>
        <p:nvSpPr>
          <p:cNvPr id="8" name="object 8"/>
          <p:cNvSpPr txBox="1"/>
          <p:nvPr/>
        </p:nvSpPr>
        <p:spPr>
          <a:xfrm rot="10800000">
            <a:off x="5660462" y="4081556"/>
            <a:ext cx="871075" cy="756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67"/>
              </a:lnSpc>
            </a:pPr>
            <a:r>
              <a:rPr sz="5867" b="1" spc="280" dirty="0">
                <a:solidFill>
                  <a:srgbClr val="0034EC"/>
                </a:solidFill>
                <a:latin typeface="Arial"/>
                <a:cs typeface="Arial"/>
              </a:rPr>
              <a:t>«</a:t>
            </a:r>
            <a:endParaRPr sz="5867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3833" y="1756289"/>
            <a:ext cx="6246707" cy="12705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dirty="0">
                <a:solidFill>
                  <a:srgbClr val="0432FF"/>
                </a:solidFill>
              </a:rPr>
              <a:t>О конкуренции Netﬂix </a:t>
            </a:r>
            <a:r>
              <a:rPr lang="ru-RU" sz="2000" dirty="0">
                <a:solidFill>
                  <a:srgbClr val="0432FF"/>
                </a:solidFill>
              </a:rPr>
              <a:t>и</a:t>
            </a:r>
            <a:r>
              <a:rPr sz="2000" dirty="0">
                <a:solidFill>
                  <a:srgbClr val="0432FF"/>
                </a:solidFill>
              </a:rPr>
              <a:t> Amazon</a:t>
            </a:r>
            <a:r>
              <a:rPr lang="ru-RU" sz="2000" dirty="0">
                <a:solidFill>
                  <a:srgbClr val="0432FF"/>
                </a:solidFill>
              </a:rPr>
              <a:t>:</a:t>
            </a:r>
            <a:endParaRPr sz="1867" dirty="0">
              <a:solidFill>
                <a:srgbClr val="0432FF"/>
              </a:solidFill>
              <a:latin typeface="Arial"/>
              <a:cs typeface="Arial"/>
            </a:endParaRPr>
          </a:p>
          <a:p>
            <a:pPr marL="37252" marR="6773">
              <a:lnSpc>
                <a:spcPct val="101600"/>
              </a:lnSpc>
              <a:spcBef>
                <a:spcPts val="1593"/>
              </a:spcBef>
            </a:pPr>
            <a:r>
              <a:rPr sz="2400" b="1" dirty="0"/>
              <a:t>На самом деле мы конкурируем со всем, что вы делаете, чтобы расслабиться.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40AAA88-292A-4538-EE13-0C4A21FDCBD4}"/>
              </a:ext>
            </a:extLst>
          </p:cNvPr>
          <p:cNvSpPr txBox="1">
            <a:spLocks/>
          </p:cNvSpPr>
          <p:nvPr/>
        </p:nvSpPr>
        <p:spPr>
          <a:xfrm>
            <a:off x="793017" y="372755"/>
            <a:ext cx="7887344" cy="733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Конкуренция — не только прямая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F8DA3-87B6-783F-F3D6-639D3210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98485" y="3075838"/>
            <a:ext cx="6420897" cy="706324"/>
          </a:xfrm>
        </p:spPr>
        <p:txBody>
          <a:bodyPr/>
          <a:lstStyle/>
          <a:p>
            <a:r>
              <a:rPr lang="ru-RU" dirty="0"/>
              <a:t>Примеры конкуренции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350EBE-1E7A-C997-F979-1369816B1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69" y="1"/>
            <a:ext cx="10672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1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53085EE-AEA3-C3CC-25CB-AFEDEB486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736" y="1825625"/>
            <a:ext cx="5174064" cy="4351338"/>
          </a:xfrm>
        </p:spPr>
        <p:txBody>
          <a:bodyPr/>
          <a:lstStyle/>
          <a:p>
            <a:r>
              <a:rPr lang="ru-RU" dirty="0"/>
              <a:t>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2DD2DC-7A62-3ED3-9778-68F5ADE98A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58" t="9175" r="3899" b="14635"/>
          <a:stretch/>
        </p:blipFill>
        <p:spPr>
          <a:xfrm>
            <a:off x="623277" y="292907"/>
            <a:ext cx="10168651" cy="62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112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812645" y="2325697"/>
            <a:ext cx="752343" cy="75607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13" dirty="0">
                <a:latin typeface="Arial"/>
                <a:cs typeface="Arial"/>
              </a:rPr>
              <a:t>Лучше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12645" y="4042444"/>
            <a:ext cx="282129" cy="5985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27" dirty="0">
                <a:latin typeface="Arial"/>
                <a:cs typeface="Arial"/>
              </a:rPr>
              <a:t>Хуже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76393" y="5699703"/>
            <a:ext cx="8805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Дороже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21567" y="5699703"/>
            <a:ext cx="1038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Дешевле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08371" y="1458722"/>
            <a:ext cx="5628640" cy="4111413"/>
            <a:chOff x="3174250" y="280126"/>
            <a:chExt cx="4221480" cy="3083560"/>
          </a:xfrm>
        </p:grpSpPr>
        <p:sp>
          <p:nvSpPr>
            <p:cNvPr id="16" name="object 16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3D85C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183775" y="289651"/>
              <a:ext cx="4202430" cy="3064510"/>
            </a:xfrm>
            <a:custGeom>
              <a:avLst/>
              <a:gdLst/>
              <a:ahLst/>
              <a:cxnLst/>
              <a:rect l="l" t="t" r="r" b="b"/>
              <a:pathLst>
                <a:path w="4202430" h="3064510">
                  <a:moveTo>
                    <a:pt x="3374019" y="3063900"/>
                  </a:moveTo>
                  <a:lnTo>
                    <a:pt x="828079" y="3063900"/>
                  </a:lnTo>
                  <a:lnTo>
                    <a:pt x="779424" y="3062494"/>
                  </a:lnTo>
                  <a:lnTo>
                    <a:pt x="731508" y="3058328"/>
                  </a:lnTo>
                  <a:lnTo>
                    <a:pt x="684410" y="3051481"/>
                  </a:lnTo>
                  <a:lnTo>
                    <a:pt x="638208" y="3042029"/>
                  </a:lnTo>
                  <a:lnTo>
                    <a:pt x="592980" y="3030051"/>
                  </a:lnTo>
                  <a:lnTo>
                    <a:pt x="548802" y="3015624"/>
                  </a:lnTo>
                  <a:lnTo>
                    <a:pt x="505753" y="2998825"/>
                  </a:lnTo>
                  <a:lnTo>
                    <a:pt x="463911" y="2979733"/>
                  </a:lnTo>
                  <a:lnTo>
                    <a:pt x="423352" y="2958424"/>
                  </a:lnTo>
                  <a:lnTo>
                    <a:pt x="384156" y="2934977"/>
                  </a:lnTo>
                  <a:lnTo>
                    <a:pt x="346398" y="2909470"/>
                  </a:lnTo>
                  <a:lnTo>
                    <a:pt x="310158" y="2881980"/>
                  </a:lnTo>
                  <a:lnTo>
                    <a:pt x="275512" y="2852584"/>
                  </a:lnTo>
                  <a:lnTo>
                    <a:pt x="242539" y="2821360"/>
                  </a:lnTo>
                  <a:lnTo>
                    <a:pt x="211315" y="2788387"/>
                  </a:lnTo>
                  <a:lnTo>
                    <a:pt x="181919" y="2753741"/>
                  </a:lnTo>
                  <a:lnTo>
                    <a:pt x="154429" y="2717501"/>
                  </a:lnTo>
                  <a:lnTo>
                    <a:pt x="128922" y="2679743"/>
                  </a:lnTo>
                  <a:lnTo>
                    <a:pt x="105475" y="2640546"/>
                  </a:lnTo>
                  <a:lnTo>
                    <a:pt x="84167" y="2599988"/>
                  </a:lnTo>
                  <a:lnTo>
                    <a:pt x="65074" y="2558145"/>
                  </a:lnTo>
                  <a:lnTo>
                    <a:pt x="48275" y="2515097"/>
                  </a:lnTo>
                  <a:lnTo>
                    <a:pt x="33848" y="2470919"/>
                  </a:lnTo>
                  <a:lnTo>
                    <a:pt x="21870" y="2425690"/>
                  </a:lnTo>
                  <a:lnTo>
                    <a:pt x="12418" y="2379488"/>
                  </a:lnTo>
                  <a:lnTo>
                    <a:pt x="5571" y="2332391"/>
                  </a:lnTo>
                  <a:lnTo>
                    <a:pt x="1405" y="2284475"/>
                  </a:lnTo>
                  <a:lnTo>
                    <a:pt x="0" y="2235819"/>
                  </a:lnTo>
                  <a:lnTo>
                    <a:pt x="0" y="828080"/>
                  </a:lnTo>
                  <a:lnTo>
                    <a:pt x="1405" y="779424"/>
                  </a:lnTo>
                  <a:lnTo>
                    <a:pt x="5571" y="731508"/>
                  </a:lnTo>
                  <a:lnTo>
                    <a:pt x="12418" y="684410"/>
                  </a:lnTo>
                  <a:lnTo>
                    <a:pt x="21870" y="638209"/>
                  </a:lnTo>
                  <a:lnTo>
                    <a:pt x="33848" y="592980"/>
                  </a:lnTo>
                  <a:lnTo>
                    <a:pt x="48275" y="548802"/>
                  </a:lnTo>
                  <a:lnTo>
                    <a:pt x="65074" y="505754"/>
                  </a:lnTo>
                  <a:lnTo>
                    <a:pt x="84167" y="463911"/>
                  </a:lnTo>
                  <a:lnTo>
                    <a:pt x="105475" y="423353"/>
                  </a:lnTo>
                  <a:lnTo>
                    <a:pt x="128922" y="384156"/>
                  </a:lnTo>
                  <a:lnTo>
                    <a:pt x="154429" y="346398"/>
                  </a:lnTo>
                  <a:lnTo>
                    <a:pt x="181919" y="310158"/>
                  </a:lnTo>
                  <a:lnTo>
                    <a:pt x="211315" y="275512"/>
                  </a:lnTo>
                  <a:lnTo>
                    <a:pt x="242539" y="242539"/>
                  </a:lnTo>
                  <a:lnTo>
                    <a:pt x="275512" y="211315"/>
                  </a:lnTo>
                  <a:lnTo>
                    <a:pt x="310158" y="181919"/>
                  </a:lnTo>
                  <a:lnTo>
                    <a:pt x="346398" y="154429"/>
                  </a:lnTo>
                  <a:lnTo>
                    <a:pt x="384156" y="128922"/>
                  </a:lnTo>
                  <a:lnTo>
                    <a:pt x="423352" y="105475"/>
                  </a:lnTo>
                  <a:lnTo>
                    <a:pt x="463911" y="84167"/>
                  </a:lnTo>
                  <a:lnTo>
                    <a:pt x="505753" y="65074"/>
                  </a:lnTo>
                  <a:lnTo>
                    <a:pt x="548802" y="48275"/>
                  </a:lnTo>
                  <a:lnTo>
                    <a:pt x="592980" y="33848"/>
                  </a:lnTo>
                  <a:lnTo>
                    <a:pt x="638208" y="21870"/>
                  </a:lnTo>
                  <a:lnTo>
                    <a:pt x="684410" y="12418"/>
                  </a:lnTo>
                  <a:lnTo>
                    <a:pt x="731508" y="5571"/>
                  </a:lnTo>
                  <a:lnTo>
                    <a:pt x="779424" y="1405"/>
                  </a:lnTo>
                  <a:lnTo>
                    <a:pt x="828079" y="0"/>
                  </a:lnTo>
                  <a:lnTo>
                    <a:pt x="3374019" y="0"/>
                  </a:lnTo>
                  <a:lnTo>
                    <a:pt x="3424520" y="1539"/>
                  </a:lnTo>
                  <a:lnTo>
                    <a:pt x="3474575" y="6124"/>
                  </a:lnTo>
                  <a:lnTo>
                    <a:pt x="3524058" y="13702"/>
                  </a:lnTo>
                  <a:lnTo>
                    <a:pt x="3572841" y="24220"/>
                  </a:lnTo>
                  <a:lnTo>
                    <a:pt x="3620799" y="37625"/>
                  </a:lnTo>
                  <a:lnTo>
                    <a:pt x="3667805" y="53866"/>
                  </a:lnTo>
                  <a:lnTo>
                    <a:pt x="3713733" y="72890"/>
                  </a:lnTo>
                  <a:lnTo>
                    <a:pt x="3758455" y="94644"/>
                  </a:lnTo>
                  <a:lnTo>
                    <a:pt x="3801846" y="119076"/>
                  </a:lnTo>
                  <a:lnTo>
                    <a:pt x="3843778" y="146135"/>
                  </a:lnTo>
                  <a:lnTo>
                    <a:pt x="3884126" y="175766"/>
                  </a:lnTo>
                  <a:lnTo>
                    <a:pt x="3922762" y="207918"/>
                  </a:lnTo>
                  <a:lnTo>
                    <a:pt x="3959560" y="242539"/>
                  </a:lnTo>
                  <a:lnTo>
                    <a:pt x="3994181" y="279337"/>
                  </a:lnTo>
                  <a:lnTo>
                    <a:pt x="4026333" y="317973"/>
                  </a:lnTo>
                  <a:lnTo>
                    <a:pt x="4055965" y="358321"/>
                  </a:lnTo>
                  <a:lnTo>
                    <a:pt x="4083023" y="400253"/>
                  </a:lnTo>
                  <a:lnTo>
                    <a:pt x="4107455" y="443644"/>
                  </a:lnTo>
                  <a:lnTo>
                    <a:pt x="4129209" y="488366"/>
                  </a:lnTo>
                  <a:lnTo>
                    <a:pt x="4148233" y="534294"/>
                  </a:lnTo>
                  <a:lnTo>
                    <a:pt x="4164474" y="581300"/>
                  </a:lnTo>
                  <a:lnTo>
                    <a:pt x="4177879" y="629258"/>
                  </a:lnTo>
                  <a:lnTo>
                    <a:pt x="4188397" y="678041"/>
                  </a:lnTo>
                  <a:lnTo>
                    <a:pt x="4195975" y="727524"/>
                  </a:lnTo>
                  <a:lnTo>
                    <a:pt x="4200559" y="777579"/>
                  </a:lnTo>
                  <a:lnTo>
                    <a:pt x="4202099" y="828080"/>
                  </a:lnTo>
                  <a:lnTo>
                    <a:pt x="4202099" y="2235819"/>
                  </a:lnTo>
                  <a:lnTo>
                    <a:pt x="4200694" y="2284475"/>
                  </a:lnTo>
                  <a:lnTo>
                    <a:pt x="4196528" y="2332391"/>
                  </a:lnTo>
                  <a:lnTo>
                    <a:pt x="4189681" y="2379488"/>
                  </a:lnTo>
                  <a:lnTo>
                    <a:pt x="4180229" y="2425690"/>
                  </a:lnTo>
                  <a:lnTo>
                    <a:pt x="4168251" y="2470919"/>
                  </a:lnTo>
                  <a:lnTo>
                    <a:pt x="4153823" y="2515097"/>
                  </a:lnTo>
                  <a:lnTo>
                    <a:pt x="4137025" y="2558145"/>
                  </a:lnTo>
                  <a:lnTo>
                    <a:pt x="4117932" y="2599988"/>
                  </a:lnTo>
                  <a:lnTo>
                    <a:pt x="4096624" y="2640546"/>
                  </a:lnTo>
                  <a:lnTo>
                    <a:pt x="4073177" y="2679743"/>
                  </a:lnTo>
                  <a:lnTo>
                    <a:pt x="4047670" y="2717501"/>
                  </a:lnTo>
                  <a:lnTo>
                    <a:pt x="4020179" y="2753741"/>
                  </a:lnTo>
                  <a:lnTo>
                    <a:pt x="3990784" y="2788387"/>
                  </a:lnTo>
                  <a:lnTo>
                    <a:pt x="3959560" y="2821360"/>
                  </a:lnTo>
                  <a:lnTo>
                    <a:pt x="3926587" y="2852584"/>
                  </a:lnTo>
                  <a:lnTo>
                    <a:pt x="3891941" y="2881980"/>
                  </a:lnTo>
                  <a:lnTo>
                    <a:pt x="3855701" y="2909470"/>
                  </a:lnTo>
                  <a:lnTo>
                    <a:pt x="3817943" y="2934977"/>
                  </a:lnTo>
                  <a:lnTo>
                    <a:pt x="3778746" y="2958424"/>
                  </a:lnTo>
                  <a:lnTo>
                    <a:pt x="3738188" y="2979733"/>
                  </a:lnTo>
                  <a:lnTo>
                    <a:pt x="3696345" y="2998825"/>
                  </a:lnTo>
                  <a:lnTo>
                    <a:pt x="3653296" y="3015624"/>
                  </a:lnTo>
                  <a:lnTo>
                    <a:pt x="3609119" y="3030051"/>
                  </a:lnTo>
                  <a:lnTo>
                    <a:pt x="3563890" y="3042029"/>
                  </a:lnTo>
                  <a:lnTo>
                    <a:pt x="3517688" y="3051481"/>
                  </a:lnTo>
                  <a:lnTo>
                    <a:pt x="3470591" y="3058328"/>
                  </a:lnTo>
                  <a:lnTo>
                    <a:pt x="3422675" y="3062494"/>
                  </a:lnTo>
                  <a:lnTo>
                    <a:pt x="3374019" y="3063900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183775" y="289651"/>
              <a:ext cx="4202430" cy="3064510"/>
            </a:xfrm>
            <a:custGeom>
              <a:avLst/>
              <a:gdLst/>
              <a:ahLst/>
              <a:cxnLst/>
              <a:rect l="l" t="t" r="r" b="b"/>
              <a:pathLst>
                <a:path w="4202430" h="3064510">
                  <a:moveTo>
                    <a:pt x="0" y="828080"/>
                  </a:moveTo>
                  <a:lnTo>
                    <a:pt x="1405" y="779424"/>
                  </a:lnTo>
                  <a:lnTo>
                    <a:pt x="5571" y="731508"/>
                  </a:lnTo>
                  <a:lnTo>
                    <a:pt x="12418" y="684410"/>
                  </a:lnTo>
                  <a:lnTo>
                    <a:pt x="21870" y="638209"/>
                  </a:lnTo>
                  <a:lnTo>
                    <a:pt x="33848" y="592980"/>
                  </a:lnTo>
                  <a:lnTo>
                    <a:pt x="48275" y="548802"/>
                  </a:lnTo>
                  <a:lnTo>
                    <a:pt x="65074" y="505754"/>
                  </a:lnTo>
                  <a:lnTo>
                    <a:pt x="84167" y="463911"/>
                  </a:lnTo>
                  <a:lnTo>
                    <a:pt x="105475" y="423353"/>
                  </a:lnTo>
                  <a:lnTo>
                    <a:pt x="128922" y="384156"/>
                  </a:lnTo>
                  <a:lnTo>
                    <a:pt x="154429" y="346398"/>
                  </a:lnTo>
                  <a:lnTo>
                    <a:pt x="181919" y="310158"/>
                  </a:lnTo>
                  <a:lnTo>
                    <a:pt x="211315" y="275512"/>
                  </a:lnTo>
                  <a:lnTo>
                    <a:pt x="242539" y="242539"/>
                  </a:lnTo>
                  <a:lnTo>
                    <a:pt x="275512" y="211315"/>
                  </a:lnTo>
                  <a:lnTo>
                    <a:pt x="310158" y="181919"/>
                  </a:lnTo>
                  <a:lnTo>
                    <a:pt x="346398" y="154429"/>
                  </a:lnTo>
                  <a:lnTo>
                    <a:pt x="384156" y="128922"/>
                  </a:lnTo>
                  <a:lnTo>
                    <a:pt x="423352" y="105475"/>
                  </a:lnTo>
                  <a:lnTo>
                    <a:pt x="463911" y="84167"/>
                  </a:lnTo>
                  <a:lnTo>
                    <a:pt x="505753" y="65074"/>
                  </a:lnTo>
                  <a:lnTo>
                    <a:pt x="548802" y="48275"/>
                  </a:lnTo>
                  <a:lnTo>
                    <a:pt x="592980" y="33848"/>
                  </a:lnTo>
                  <a:lnTo>
                    <a:pt x="638208" y="21870"/>
                  </a:lnTo>
                  <a:lnTo>
                    <a:pt x="684410" y="12418"/>
                  </a:lnTo>
                  <a:lnTo>
                    <a:pt x="731508" y="5571"/>
                  </a:lnTo>
                  <a:lnTo>
                    <a:pt x="779424" y="1405"/>
                  </a:lnTo>
                  <a:lnTo>
                    <a:pt x="828079" y="0"/>
                  </a:lnTo>
                  <a:lnTo>
                    <a:pt x="3374019" y="0"/>
                  </a:lnTo>
                  <a:lnTo>
                    <a:pt x="3424520" y="1539"/>
                  </a:lnTo>
                  <a:lnTo>
                    <a:pt x="3474575" y="6124"/>
                  </a:lnTo>
                  <a:lnTo>
                    <a:pt x="3524058" y="13702"/>
                  </a:lnTo>
                  <a:lnTo>
                    <a:pt x="3572841" y="24220"/>
                  </a:lnTo>
                  <a:lnTo>
                    <a:pt x="3620799" y="37625"/>
                  </a:lnTo>
                  <a:lnTo>
                    <a:pt x="3667805" y="53866"/>
                  </a:lnTo>
                  <a:lnTo>
                    <a:pt x="3713733" y="72890"/>
                  </a:lnTo>
                  <a:lnTo>
                    <a:pt x="3758455" y="94644"/>
                  </a:lnTo>
                  <a:lnTo>
                    <a:pt x="3801846" y="119076"/>
                  </a:lnTo>
                  <a:lnTo>
                    <a:pt x="3843778" y="146135"/>
                  </a:lnTo>
                  <a:lnTo>
                    <a:pt x="3884126" y="175766"/>
                  </a:lnTo>
                  <a:lnTo>
                    <a:pt x="3922762" y="207918"/>
                  </a:lnTo>
                  <a:lnTo>
                    <a:pt x="3959560" y="242539"/>
                  </a:lnTo>
                  <a:lnTo>
                    <a:pt x="3994181" y="279337"/>
                  </a:lnTo>
                  <a:lnTo>
                    <a:pt x="4026333" y="317973"/>
                  </a:lnTo>
                  <a:lnTo>
                    <a:pt x="4055965" y="358321"/>
                  </a:lnTo>
                  <a:lnTo>
                    <a:pt x="4083023" y="400253"/>
                  </a:lnTo>
                  <a:lnTo>
                    <a:pt x="4107455" y="443644"/>
                  </a:lnTo>
                  <a:lnTo>
                    <a:pt x="4129209" y="488366"/>
                  </a:lnTo>
                  <a:lnTo>
                    <a:pt x="4148233" y="534294"/>
                  </a:lnTo>
                  <a:lnTo>
                    <a:pt x="4164474" y="581300"/>
                  </a:lnTo>
                  <a:lnTo>
                    <a:pt x="4177879" y="629258"/>
                  </a:lnTo>
                  <a:lnTo>
                    <a:pt x="4188397" y="678041"/>
                  </a:lnTo>
                  <a:lnTo>
                    <a:pt x="4195975" y="727524"/>
                  </a:lnTo>
                  <a:lnTo>
                    <a:pt x="4200560" y="777579"/>
                  </a:lnTo>
                  <a:lnTo>
                    <a:pt x="4202099" y="828080"/>
                  </a:lnTo>
                  <a:lnTo>
                    <a:pt x="4202099" y="2235819"/>
                  </a:lnTo>
                  <a:lnTo>
                    <a:pt x="4200694" y="2284475"/>
                  </a:lnTo>
                  <a:lnTo>
                    <a:pt x="4196528" y="2332391"/>
                  </a:lnTo>
                  <a:lnTo>
                    <a:pt x="4189681" y="2379488"/>
                  </a:lnTo>
                  <a:lnTo>
                    <a:pt x="4180229" y="2425690"/>
                  </a:lnTo>
                  <a:lnTo>
                    <a:pt x="4168251" y="2470919"/>
                  </a:lnTo>
                  <a:lnTo>
                    <a:pt x="4153824" y="2515097"/>
                  </a:lnTo>
                  <a:lnTo>
                    <a:pt x="4137025" y="2558145"/>
                  </a:lnTo>
                  <a:lnTo>
                    <a:pt x="4117932" y="2599988"/>
                  </a:lnTo>
                  <a:lnTo>
                    <a:pt x="4096624" y="2640546"/>
                  </a:lnTo>
                  <a:lnTo>
                    <a:pt x="4073177" y="2679743"/>
                  </a:lnTo>
                  <a:lnTo>
                    <a:pt x="4047670" y="2717501"/>
                  </a:lnTo>
                  <a:lnTo>
                    <a:pt x="4020179" y="2753741"/>
                  </a:lnTo>
                  <a:lnTo>
                    <a:pt x="3990784" y="2788387"/>
                  </a:lnTo>
                  <a:lnTo>
                    <a:pt x="3959560" y="2821360"/>
                  </a:lnTo>
                  <a:lnTo>
                    <a:pt x="3926587" y="2852584"/>
                  </a:lnTo>
                  <a:lnTo>
                    <a:pt x="3891941" y="2881980"/>
                  </a:lnTo>
                  <a:lnTo>
                    <a:pt x="3855701" y="2909470"/>
                  </a:lnTo>
                  <a:lnTo>
                    <a:pt x="3817943" y="2934977"/>
                  </a:lnTo>
                  <a:lnTo>
                    <a:pt x="3778746" y="2958424"/>
                  </a:lnTo>
                  <a:lnTo>
                    <a:pt x="3738188" y="2979733"/>
                  </a:lnTo>
                  <a:lnTo>
                    <a:pt x="3696345" y="2998825"/>
                  </a:lnTo>
                  <a:lnTo>
                    <a:pt x="3653296" y="3015624"/>
                  </a:lnTo>
                  <a:lnTo>
                    <a:pt x="3609119" y="3030051"/>
                  </a:lnTo>
                  <a:lnTo>
                    <a:pt x="3563890" y="3042029"/>
                  </a:lnTo>
                  <a:lnTo>
                    <a:pt x="3517688" y="3051481"/>
                  </a:lnTo>
                  <a:lnTo>
                    <a:pt x="3470591" y="3058328"/>
                  </a:lnTo>
                  <a:lnTo>
                    <a:pt x="3422675" y="3062494"/>
                  </a:lnTo>
                  <a:lnTo>
                    <a:pt x="3374019" y="3063900"/>
                  </a:lnTo>
                  <a:lnTo>
                    <a:pt x="828079" y="3063900"/>
                  </a:lnTo>
                  <a:lnTo>
                    <a:pt x="779424" y="3062494"/>
                  </a:lnTo>
                  <a:lnTo>
                    <a:pt x="731508" y="3058328"/>
                  </a:lnTo>
                  <a:lnTo>
                    <a:pt x="684410" y="3051481"/>
                  </a:lnTo>
                  <a:lnTo>
                    <a:pt x="638208" y="3042029"/>
                  </a:lnTo>
                  <a:lnTo>
                    <a:pt x="592980" y="3030051"/>
                  </a:lnTo>
                  <a:lnTo>
                    <a:pt x="548802" y="3015624"/>
                  </a:lnTo>
                  <a:lnTo>
                    <a:pt x="505753" y="2998825"/>
                  </a:lnTo>
                  <a:lnTo>
                    <a:pt x="463911" y="2979733"/>
                  </a:lnTo>
                  <a:lnTo>
                    <a:pt x="423352" y="2958424"/>
                  </a:lnTo>
                  <a:lnTo>
                    <a:pt x="384156" y="2934977"/>
                  </a:lnTo>
                  <a:lnTo>
                    <a:pt x="346398" y="2909470"/>
                  </a:lnTo>
                  <a:lnTo>
                    <a:pt x="310158" y="2881980"/>
                  </a:lnTo>
                  <a:lnTo>
                    <a:pt x="275512" y="2852584"/>
                  </a:lnTo>
                  <a:lnTo>
                    <a:pt x="242539" y="2821360"/>
                  </a:lnTo>
                  <a:lnTo>
                    <a:pt x="211315" y="2788387"/>
                  </a:lnTo>
                  <a:lnTo>
                    <a:pt x="181919" y="2753741"/>
                  </a:lnTo>
                  <a:lnTo>
                    <a:pt x="154429" y="2717501"/>
                  </a:lnTo>
                  <a:lnTo>
                    <a:pt x="128922" y="2679743"/>
                  </a:lnTo>
                  <a:lnTo>
                    <a:pt x="105475" y="2640546"/>
                  </a:lnTo>
                  <a:lnTo>
                    <a:pt x="84167" y="2599988"/>
                  </a:lnTo>
                  <a:lnTo>
                    <a:pt x="65074" y="2558145"/>
                  </a:lnTo>
                  <a:lnTo>
                    <a:pt x="48275" y="2515097"/>
                  </a:lnTo>
                  <a:lnTo>
                    <a:pt x="33848" y="2470919"/>
                  </a:lnTo>
                  <a:lnTo>
                    <a:pt x="21870" y="2425690"/>
                  </a:lnTo>
                  <a:lnTo>
                    <a:pt x="12418" y="2379488"/>
                  </a:lnTo>
                  <a:lnTo>
                    <a:pt x="5571" y="2332391"/>
                  </a:lnTo>
                  <a:lnTo>
                    <a:pt x="1405" y="2284475"/>
                  </a:lnTo>
                  <a:lnTo>
                    <a:pt x="0" y="2235819"/>
                  </a:lnTo>
                  <a:lnTo>
                    <a:pt x="0" y="828080"/>
                  </a:lnTo>
                  <a:close/>
                </a:path>
                <a:path w="4202430" h="3064510">
                  <a:moveTo>
                    <a:pt x="2101049" y="0"/>
                  </a:moveTo>
                  <a:lnTo>
                    <a:pt x="2101049" y="3063900"/>
                  </a:lnTo>
                </a:path>
                <a:path w="4202430" h="3064510">
                  <a:moveTo>
                    <a:pt x="0" y="1531949"/>
                  </a:moveTo>
                  <a:lnTo>
                    <a:pt x="4202099" y="1531949"/>
                  </a:lnTo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593175" y="1148101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593175" y="1148101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021311" y="1827773"/>
            <a:ext cx="474489" cy="3591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3673"/>
              </a:lnSpc>
            </a:pPr>
            <a:r>
              <a:rPr sz="3200" dirty="0">
                <a:solidFill>
                  <a:srgbClr val="6AA84F"/>
                </a:solidFill>
                <a:latin typeface="Arial"/>
                <a:cs typeface="Arial"/>
              </a:rPr>
              <a:t>Выполняют</a:t>
            </a:r>
            <a:r>
              <a:rPr sz="3200" spc="-207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задачу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60567" y="6060174"/>
            <a:ext cx="15227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ru-RU" sz="3200" spc="-13" dirty="0">
                <a:solidFill>
                  <a:srgbClr val="6AA84F"/>
                </a:solidFill>
                <a:latin typeface="Arial"/>
                <a:cs typeface="Arial"/>
              </a:rPr>
              <a:t>Стоят</a:t>
            </a:r>
            <a:endParaRPr lang="ru-RU" sz="32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40784" y="3329047"/>
            <a:ext cx="136228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+-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те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же</a:t>
            </a:r>
            <a:r>
              <a:rPr sz="1333" spc="-13" dirty="0">
                <a:latin typeface="Arial"/>
                <a:cs typeface="Arial"/>
              </a:rPr>
              <a:t> клиенты</a:t>
            </a:r>
            <a:endParaRPr sz="13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05454" y="1567803"/>
            <a:ext cx="2156271" cy="135678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885591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Дифференциации</a:t>
            </a:r>
            <a:endParaRPr sz="1867" dirty="0">
              <a:latin typeface="Arial"/>
              <a:cs typeface="Arial"/>
            </a:endParaRPr>
          </a:p>
          <a:p>
            <a:pPr marL="22013" marR="154089">
              <a:spcBef>
                <a:spcPts val="873"/>
              </a:spcBef>
            </a:pPr>
            <a:r>
              <a:rPr sz="1400" dirty="0">
                <a:latin typeface="Arial"/>
                <a:cs typeface="Arial"/>
              </a:rPr>
              <a:t>Привлекают</a:t>
            </a:r>
            <a:r>
              <a:rPr sz="1400" spc="-67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клиентов</a:t>
            </a:r>
            <a:r>
              <a:rPr sz="1400" spc="-67" dirty="0">
                <a:latin typeface="Arial"/>
                <a:cs typeface="Arial"/>
              </a:rPr>
              <a:t> с </a:t>
            </a:r>
            <a:r>
              <a:rPr sz="1400" spc="-13" dirty="0">
                <a:latin typeface="Arial"/>
                <a:cs typeface="Arial"/>
              </a:rPr>
              <a:t>неудовлетворенными потребностями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96538" y="1567803"/>
            <a:ext cx="2092960" cy="114133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301406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Доминирования</a:t>
            </a:r>
            <a:endParaRPr sz="1867" dirty="0">
              <a:latin typeface="Arial"/>
              <a:cs typeface="Arial"/>
            </a:endParaRPr>
          </a:p>
          <a:p>
            <a:pPr marR="7620" algn="r">
              <a:spcBef>
                <a:spcPts val="873"/>
              </a:spcBef>
            </a:pPr>
            <a:r>
              <a:rPr sz="1400" dirty="0">
                <a:latin typeface="Arial"/>
                <a:cs typeface="Arial"/>
              </a:rPr>
              <a:t>Привлекают</a:t>
            </a:r>
            <a:r>
              <a:rPr sz="1400" spc="-87" dirty="0">
                <a:latin typeface="Arial"/>
                <a:cs typeface="Arial"/>
              </a:rPr>
              <a:t> </a:t>
            </a:r>
            <a:r>
              <a:rPr sz="1400" spc="-13" dirty="0">
                <a:latin typeface="Arial"/>
                <a:cs typeface="Arial"/>
              </a:rPr>
              <a:t>клиентов</a:t>
            </a:r>
            <a:endParaRPr sz="1400" dirty="0">
              <a:latin typeface="Arial"/>
              <a:cs typeface="Arial"/>
            </a:endParaRPr>
          </a:p>
          <a:p>
            <a:pPr marR="6773" algn="r"/>
            <a:r>
              <a:rPr sz="1400" dirty="0">
                <a:latin typeface="Arial"/>
                <a:cs typeface="Arial"/>
              </a:rPr>
              <a:t>всех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13" dirty="0">
                <a:latin typeface="Arial"/>
                <a:cs typeface="Arial"/>
              </a:rPr>
              <a:t>типов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03200" y="4193240"/>
            <a:ext cx="2245933" cy="10968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85320">
              <a:spcBef>
                <a:spcPts val="133"/>
              </a:spcBef>
            </a:pPr>
            <a:r>
              <a:rPr lang="ru-RU" sz="1400" dirty="0">
                <a:latin typeface="Arial"/>
                <a:cs typeface="Arial"/>
              </a:rPr>
              <a:t>Привлекают</a:t>
            </a:r>
            <a:r>
              <a:rPr lang="ru-RU" sz="1400" spc="-87" dirty="0">
                <a:latin typeface="Arial"/>
                <a:cs typeface="Arial"/>
              </a:rPr>
              <a:t> </a:t>
            </a:r>
            <a:r>
              <a:rPr lang="ru-RU" sz="1400" spc="-13" dirty="0">
                <a:latin typeface="Arial"/>
                <a:cs typeface="Arial"/>
              </a:rPr>
              <a:t>клиентов </a:t>
            </a:r>
            <a:r>
              <a:rPr lang="ru-RU" sz="1400" dirty="0">
                <a:latin typeface="Arial"/>
                <a:cs typeface="Arial"/>
              </a:rPr>
              <a:t>ограниченных</a:t>
            </a:r>
            <a:r>
              <a:rPr lang="ru-RU" sz="1400" spc="-80" dirty="0">
                <a:latin typeface="Arial"/>
                <a:cs typeface="Arial"/>
              </a:rPr>
              <a:t> </a:t>
            </a:r>
            <a:r>
              <a:rPr lang="ru-RU" sz="1400" spc="-67" dirty="0">
                <a:latin typeface="Arial"/>
                <a:cs typeface="Arial"/>
              </a:rPr>
              <a:t>в </a:t>
            </a:r>
            <a:r>
              <a:rPr lang="ru-RU" sz="1400" spc="-13" dirty="0">
                <a:latin typeface="Arial"/>
                <a:cs typeface="Arial"/>
              </a:rPr>
              <a:t>выборе</a:t>
            </a:r>
            <a:endParaRPr lang="ru-RU" sz="1400" dirty="0">
              <a:latin typeface="Arial"/>
              <a:cs typeface="Arial"/>
            </a:endParaRPr>
          </a:p>
          <a:p>
            <a:pPr marL="16933" marR="285320">
              <a:spcBef>
                <a:spcPts val="133"/>
              </a:spcBef>
            </a:pPr>
            <a:endParaRPr lang="ru-RU" sz="300" spc="-13" dirty="0">
              <a:latin typeface="Arial"/>
              <a:cs typeface="Arial"/>
            </a:endParaRPr>
          </a:p>
          <a:p>
            <a:pPr marL="528307" marR="6773" indent="368291">
              <a:lnSpc>
                <a:spcPts val="2200"/>
              </a:lnSpc>
              <a:spcBef>
                <a:spcPts val="153"/>
              </a:spcBef>
            </a:pPr>
            <a:r>
              <a:rPr lang="ru-RU" sz="1867" spc="-13" dirty="0">
                <a:latin typeface="Arial"/>
                <a:cs typeface="Arial"/>
              </a:rPr>
              <a:t>Стратегия Обособления</a:t>
            </a:r>
            <a:endParaRPr lang="ru-RU" sz="1867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64762" y="4049403"/>
            <a:ext cx="2327840" cy="125333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1597" marR="6773" indent="1070160" algn="r">
              <a:spcBef>
                <a:spcPts val="133"/>
              </a:spcBef>
            </a:pPr>
            <a:r>
              <a:rPr sz="1400" spc="-13" dirty="0">
                <a:latin typeface="Arial"/>
                <a:cs typeface="Arial"/>
              </a:rPr>
              <a:t>Привлекают избалованных</a:t>
            </a:r>
            <a:r>
              <a:rPr sz="1400" dirty="0">
                <a:latin typeface="Arial"/>
                <a:cs typeface="Arial"/>
              </a:rPr>
              <a:t> клиентов </a:t>
            </a:r>
            <a:r>
              <a:rPr sz="1400" spc="-67" dirty="0">
                <a:latin typeface="Arial"/>
                <a:cs typeface="Arial"/>
              </a:rPr>
              <a:t>и</a:t>
            </a:r>
            <a:endParaRPr sz="1400" dirty="0">
              <a:latin typeface="Arial"/>
              <a:cs typeface="Arial"/>
            </a:endParaRPr>
          </a:p>
          <a:p>
            <a:pPr marR="6773" algn="r"/>
            <a:r>
              <a:rPr sz="1400" spc="-13" dirty="0">
                <a:latin typeface="Arial"/>
                <a:cs typeface="Arial"/>
              </a:rPr>
              <a:t>не-потребителей</a:t>
            </a:r>
            <a:endParaRPr sz="1400" dirty="0">
              <a:latin typeface="Arial"/>
              <a:cs typeface="Arial"/>
            </a:endParaRPr>
          </a:p>
          <a:p>
            <a:pPr marL="16933" marR="77468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</a:t>
            </a:r>
            <a:r>
              <a:rPr sz="1867" spc="-27" dirty="0">
                <a:latin typeface="Arial"/>
                <a:cs typeface="Arial"/>
              </a:rPr>
              <a:t>Разрушения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52171" y="2887854"/>
            <a:ext cx="1334347" cy="1225973"/>
          </a:xfrm>
          <a:custGeom>
            <a:avLst/>
            <a:gdLst/>
            <a:ahLst/>
            <a:cxnLst/>
            <a:rect l="l" t="t" r="r" b="b"/>
            <a:pathLst>
              <a:path w="1000759" h="919480">
                <a:moveTo>
                  <a:pt x="750374" y="918899"/>
                </a:moveTo>
                <a:lnTo>
                  <a:pt x="250124" y="918899"/>
                </a:lnTo>
                <a:lnTo>
                  <a:pt x="250124" y="528450"/>
                </a:lnTo>
                <a:lnTo>
                  <a:pt x="0" y="528450"/>
                </a:lnTo>
                <a:lnTo>
                  <a:pt x="500249" y="0"/>
                </a:lnTo>
                <a:lnTo>
                  <a:pt x="1000499" y="528450"/>
                </a:lnTo>
                <a:lnTo>
                  <a:pt x="750374" y="528450"/>
                </a:lnTo>
                <a:lnTo>
                  <a:pt x="750374" y="918899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 txBox="1"/>
          <p:nvPr/>
        </p:nvSpPr>
        <p:spPr>
          <a:xfrm>
            <a:off x="9237871" y="2776538"/>
            <a:ext cx="1334347" cy="14277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6.0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5.0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...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2.0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19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1.0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099C2A-0B31-77F6-3A13-D76A10741ADC}"/>
              </a:ext>
            </a:extLst>
          </p:cNvPr>
          <p:cNvSpPr txBox="1"/>
          <p:nvPr/>
        </p:nvSpPr>
        <p:spPr>
          <a:xfrm>
            <a:off x="704653" y="276751"/>
            <a:ext cx="798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spc="-13" dirty="0">
                <a:latin typeface="+mj-lt"/>
                <a:cs typeface="Trebuchet MS"/>
              </a:rPr>
              <a:t>Способы конкуренции (</a:t>
            </a:r>
            <a:r>
              <a:rPr lang="ru-RU" sz="3600" dirty="0">
                <a:latin typeface="+mj-lt"/>
                <a:cs typeface="Trebuchet MS"/>
              </a:rPr>
              <a:t>Стратегии</a:t>
            </a:r>
            <a:r>
              <a:rPr lang="ru-RU" sz="3600" spc="-60" dirty="0">
                <a:latin typeface="+mj-lt"/>
                <a:cs typeface="Trebuchet MS"/>
              </a:rPr>
              <a:t> </a:t>
            </a:r>
            <a:r>
              <a:rPr lang="ru-RU" sz="3600" spc="-13" dirty="0">
                <a:latin typeface="+mj-lt"/>
                <a:cs typeface="Trebuchet MS"/>
              </a:rPr>
              <a:t>роста)</a:t>
            </a:r>
            <a:endParaRPr lang="ru-RU" sz="3600" dirty="0">
              <a:latin typeface="+mj-lt"/>
              <a:cs typeface="Trebuchet M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5FA7659-2D1D-8887-996D-8902C07FC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448" y="119205"/>
            <a:ext cx="11350450" cy="672493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b="1" dirty="0"/>
              <a:t>Стратегия дифференциации</a:t>
            </a:r>
            <a:r>
              <a:rPr lang="ru-RU" sz="2000" b="1" dirty="0">
                <a:solidFill>
                  <a:schemeClr val="accent2"/>
                </a:solidFill>
              </a:rPr>
              <a:t> (лучше и дороже) 👍</a:t>
            </a:r>
            <a:br>
              <a:rPr lang="ru-RU" sz="2000" dirty="0"/>
            </a:br>
            <a:r>
              <a:rPr lang="ru-RU" sz="2000" dirty="0"/>
              <a:t>Компания преследует стратегию дифференциации, когда открывает для себя и</a:t>
            </a:r>
            <a:br>
              <a:rPr lang="ru-RU" sz="2000" dirty="0"/>
            </a:br>
            <a:r>
              <a:rPr lang="ru-RU" sz="2000" dirty="0"/>
              <a:t>ориентируется на группу клиентов с </a:t>
            </a:r>
            <a:r>
              <a:rPr lang="ru-RU" sz="2000" b="1" dirty="0"/>
              <a:t>неудовлетворенными потребностями</a:t>
            </a:r>
            <a:r>
              <a:rPr lang="ru-RU" sz="2000" dirty="0"/>
              <a:t>,</a:t>
            </a:r>
            <a:br>
              <a:rPr lang="ru-RU" sz="2000" dirty="0"/>
            </a:br>
            <a:r>
              <a:rPr lang="ru-RU" sz="2000" dirty="0"/>
              <a:t>выпуская новый продукт или предлагая новую услугу, которая исполняет задачу</a:t>
            </a:r>
            <a:br>
              <a:rPr lang="ru-RU" sz="2000" dirty="0"/>
            </a:br>
            <a:r>
              <a:rPr lang="ru-RU" sz="2000" dirty="0"/>
              <a:t>(или несколько задач) намного лучше, но при этом стоит намного дороже.</a:t>
            </a:r>
          </a:p>
          <a:p>
            <a:pPr>
              <a:spcBef>
                <a:spcPts val="0"/>
              </a:spcBef>
            </a:pPr>
            <a:r>
              <a:rPr lang="ru-RU" sz="2000" b="1" dirty="0"/>
              <a:t>Стратегия доминирования</a:t>
            </a:r>
            <a:r>
              <a:rPr lang="ru-RU" sz="2000" b="1" dirty="0">
                <a:solidFill>
                  <a:schemeClr val="accent2"/>
                </a:solidFill>
              </a:rPr>
              <a:t> (лучше и дешевле)</a:t>
            </a:r>
            <a:br>
              <a:rPr lang="ru-RU" sz="1100" b="1" dirty="0"/>
            </a:br>
            <a:r>
              <a:rPr lang="ru-RU" sz="2000" dirty="0"/>
              <a:t>Компания преследует стратегию доминирования, когда ориентируется на всех</a:t>
            </a:r>
            <a:br>
              <a:rPr lang="ru-RU" sz="2000" dirty="0"/>
            </a:br>
            <a:r>
              <a:rPr lang="ru-RU" sz="2000" dirty="0"/>
              <a:t>потребителей на рынке, создавая новый продукт или предлагая услугу, которая</a:t>
            </a:r>
            <a:br>
              <a:rPr lang="ru-RU" sz="2000" dirty="0"/>
            </a:br>
            <a:r>
              <a:rPr lang="ru-RU" sz="2000" dirty="0"/>
              <a:t>исполняет задачу намного лучше и при этом стоит дешевле.</a:t>
            </a:r>
            <a:r>
              <a:rPr lang="en-US" sz="2000" dirty="0"/>
              <a:t> (</a:t>
            </a:r>
            <a:r>
              <a:rPr lang="ru-RU" sz="2000" dirty="0"/>
              <a:t>Сложно</a:t>
            </a:r>
            <a:r>
              <a:rPr lang="en-US" sz="2000" dirty="0"/>
              <a:t>)</a:t>
            </a:r>
            <a:endParaRPr lang="ru-RU" sz="2000" dirty="0"/>
          </a:p>
          <a:p>
            <a:pPr>
              <a:spcBef>
                <a:spcPts val="0"/>
              </a:spcBef>
            </a:pPr>
            <a:r>
              <a:rPr lang="ru-RU" sz="2000" b="1" dirty="0"/>
              <a:t>Стратегия разрушения </a:t>
            </a:r>
            <a:r>
              <a:rPr lang="ru-RU" sz="2000" b="1" dirty="0">
                <a:solidFill>
                  <a:schemeClr val="accent2"/>
                </a:solidFill>
              </a:rPr>
              <a:t>(хуже и дешевле) 👍</a:t>
            </a:r>
            <a:br>
              <a:rPr lang="ru-RU" sz="2000" b="1" dirty="0"/>
            </a:br>
            <a:r>
              <a:rPr lang="ru-RU" sz="2000" dirty="0"/>
              <a:t>Ориентируемся на экономных клиентов или не-потребителей, создавая новый продукт или предлагая услугу, которая позволяет им исполнять задачу дешевле, но не так хорошо, как решения конкурентов. (</a:t>
            </a:r>
            <a:r>
              <a:rPr lang="ru-RU" sz="2000" i="1" dirty="0"/>
              <a:t>Такси с попутчиками</a:t>
            </a:r>
            <a:r>
              <a:rPr lang="ru-RU" sz="2000" dirty="0"/>
              <a:t>)</a:t>
            </a:r>
          </a:p>
          <a:p>
            <a:pPr>
              <a:spcBef>
                <a:spcPts val="0"/>
              </a:spcBef>
            </a:pPr>
            <a:r>
              <a:rPr lang="ru-RU" sz="2000" b="1" dirty="0"/>
              <a:t>Стратегия обособления </a:t>
            </a:r>
            <a:r>
              <a:rPr lang="ru-RU" sz="2000" b="1" dirty="0">
                <a:solidFill>
                  <a:schemeClr val="accent2"/>
                </a:solidFill>
              </a:rPr>
              <a:t>(хуже и дороже)</a:t>
            </a:r>
            <a:br>
              <a:rPr lang="ru-RU" sz="2000" b="1" dirty="0"/>
            </a:br>
            <a:r>
              <a:rPr lang="ru-RU" sz="2000" dirty="0"/>
              <a:t>Компания преследует стратегию обособления, когда ориентируется на группу «ограниченных» клиентов, создавая продукт, который выполняет задачу хуже и при этом стоит дороже. Эта стратегия может сработать в ситуациях, когда клиенты в законном, физическом, эмоциональном или ином плане ограничены при выполнении задачи. (</a:t>
            </a:r>
            <a:r>
              <a:rPr lang="ru-RU" sz="2000" i="1" dirty="0"/>
              <a:t>Еда в поезде или аэропорту, платные шлагбаумы, ФЗ 152</a:t>
            </a:r>
            <a:r>
              <a:rPr lang="ru-RU" sz="2000" dirty="0"/>
              <a:t>)</a:t>
            </a:r>
          </a:p>
          <a:p>
            <a:pPr>
              <a:spcBef>
                <a:spcPts val="0"/>
              </a:spcBef>
            </a:pPr>
            <a:r>
              <a:rPr lang="ru-RU" sz="2000" b="1" dirty="0"/>
              <a:t>Стратегия удержания </a:t>
            </a:r>
            <a:r>
              <a:rPr lang="ru-RU" sz="2000" b="1" dirty="0">
                <a:solidFill>
                  <a:schemeClr val="accent2"/>
                </a:solidFill>
              </a:rPr>
              <a:t>(+/- также) 👎🏾</a:t>
            </a:r>
            <a:br>
              <a:rPr lang="ru-RU" sz="2000" b="1" dirty="0"/>
            </a:br>
            <a:r>
              <a:rPr lang="ru-RU" sz="2000" dirty="0"/>
              <a:t>Компания преследует стратегию удержания, когда представляет новый продукт или услугу, которые выполняют задачу чуть лучше и/или чуть дешевле конкурентов.</a:t>
            </a:r>
            <a:br>
              <a:rPr lang="ru-RU" sz="2000" dirty="0"/>
            </a:br>
            <a:r>
              <a:rPr lang="ru-RU" sz="2000" dirty="0"/>
              <a:t>Это «стратегия медленной смерти». Как понять, что ваш продукт угодил в эту яму? Там все хотят скидок и еще каких-нибудь акций.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0A1F0C-B0E1-CF46-DA7D-4D8FEE81B9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7964" y="13857"/>
            <a:ext cx="2854036" cy="215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765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9">
            <a:extLst>
              <a:ext uri="{FF2B5EF4-FFF2-40B4-BE49-F238E27FC236}">
                <a16:creationId xmlns:a16="http://schemas.microsoft.com/office/drawing/2014/main" id="{82202003-6157-4B75-CEE9-4903558B6F95}"/>
              </a:ext>
            </a:extLst>
          </p:cNvPr>
          <p:cNvSpPr/>
          <p:nvPr/>
        </p:nvSpPr>
        <p:spPr>
          <a:xfrm>
            <a:off x="3459289" y="1526514"/>
            <a:ext cx="5603240" cy="4086013"/>
          </a:xfrm>
          <a:custGeom>
            <a:avLst/>
            <a:gdLst/>
            <a:ahLst/>
            <a:cxnLst/>
            <a:rect l="l" t="t" r="r" b="b"/>
            <a:pathLst>
              <a:path w="4202430" h="3064510">
                <a:moveTo>
                  <a:pt x="3374019" y="3063899"/>
                </a:moveTo>
                <a:lnTo>
                  <a:pt x="828079" y="3063899"/>
                </a:lnTo>
                <a:lnTo>
                  <a:pt x="779424" y="3062494"/>
                </a:lnTo>
                <a:lnTo>
                  <a:pt x="731508" y="3058328"/>
                </a:lnTo>
                <a:lnTo>
                  <a:pt x="684410" y="3051481"/>
                </a:lnTo>
                <a:lnTo>
                  <a:pt x="638208" y="3042029"/>
                </a:lnTo>
                <a:lnTo>
                  <a:pt x="592980" y="3030051"/>
                </a:lnTo>
                <a:lnTo>
                  <a:pt x="548802" y="3015624"/>
                </a:lnTo>
                <a:lnTo>
                  <a:pt x="505753" y="2998825"/>
                </a:lnTo>
                <a:lnTo>
                  <a:pt x="463911" y="2979732"/>
                </a:lnTo>
                <a:lnTo>
                  <a:pt x="423352" y="2958424"/>
                </a:lnTo>
                <a:lnTo>
                  <a:pt x="384156" y="2934977"/>
                </a:lnTo>
                <a:lnTo>
                  <a:pt x="346398" y="2909470"/>
                </a:lnTo>
                <a:lnTo>
                  <a:pt x="310158" y="2881980"/>
                </a:lnTo>
                <a:lnTo>
                  <a:pt x="275512" y="2852584"/>
                </a:lnTo>
                <a:lnTo>
                  <a:pt x="242539" y="2821360"/>
                </a:lnTo>
                <a:lnTo>
                  <a:pt x="211315" y="2788387"/>
                </a:lnTo>
                <a:lnTo>
                  <a:pt x="181919" y="2753741"/>
                </a:lnTo>
                <a:lnTo>
                  <a:pt x="154429" y="2717501"/>
                </a:lnTo>
                <a:lnTo>
                  <a:pt x="128922" y="2679743"/>
                </a:lnTo>
                <a:lnTo>
                  <a:pt x="105475" y="2640546"/>
                </a:lnTo>
                <a:lnTo>
                  <a:pt x="84167" y="2599988"/>
                </a:lnTo>
                <a:lnTo>
                  <a:pt x="65074" y="2558145"/>
                </a:lnTo>
                <a:lnTo>
                  <a:pt x="48275" y="2515097"/>
                </a:lnTo>
                <a:lnTo>
                  <a:pt x="33848" y="2470919"/>
                </a:lnTo>
                <a:lnTo>
                  <a:pt x="21870" y="2425690"/>
                </a:lnTo>
                <a:lnTo>
                  <a:pt x="12418" y="2379489"/>
                </a:lnTo>
                <a:lnTo>
                  <a:pt x="5571" y="2332391"/>
                </a:lnTo>
                <a:lnTo>
                  <a:pt x="1405" y="2284475"/>
                </a:lnTo>
                <a:lnTo>
                  <a:pt x="0" y="2235819"/>
                </a:lnTo>
                <a:lnTo>
                  <a:pt x="0" y="828080"/>
                </a:lnTo>
                <a:lnTo>
                  <a:pt x="1405" y="779424"/>
                </a:lnTo>
                <a:lnTo>
                  <a:pt x="5571" y="731508"/>
                </a:lnTo>
                <a:lnTo>
                  <a:pt x="12418" y="684410"/>
                </a:lnTo>
                <a:lnTo>
                  <a:pt x="21870" y="638209"/>
                </a:lnTo>
                <a:lnTo>
                  <a:pt x="33848" y="592980"/>
                </a:lnTo>
                <a:lnTo>
                  <a:pt x="48275" y="548802"/>
                </a:lnTo>
                <a:lnTo>
                  <a:pt x="65074" y="505754"/>
                </a:lnTo>
                <a:lnTo>
                  <a:pt x="84167" y="463911"/>
                </a:lnTo>
                <a:lnTo>
                  <a:pt x="105475" y="423353"/>
                </a:lnTo>
                <a:lnTo>
                  <a:pt x="128922" y="384156"/>
                </a:lnTo>
                <a:lnTo>
                  <a:pt x="154429" y="346398"/>
                </a:lnTo>
                <a:lnTo>
                  <a:pt x="181919" y="310158"/>
                </a:lnTo>
                <a:lnTo>
                  <a:pt x="211315" y="275512"/>
                </a:lnTo>
                <a:lnTo>
                  <a:pt x="242539" y="242539"/>
                </a:lnTo>
                <a:lnTo>
                  <a:pt x="275512" y="211315"/>
                </a:lnTo>
                <a:lnTo>
                  <a:pt x="310158" y="181919"/>
                </a:lnTo>
                <a:lnTo>
                  <a:pt x="346398" y="154429"/>
                </a:lnTo>
                <a:lnTo>
                  <a:pt x="384156" y="128922"/>
                </a:lnTo>
                <a:lnTo>
                  <a:pt x="423352" y="105475"/>
                </a:lnTo>
                <a:lnTo>
                  <a:pt x="463911" y="84167"/>
                </a:lnTo>
                <a:lnTo>
                  <a:pt x="505753" y="65074"/>
                </a:lnTo>
                <a:lnTo>
                  <a:pt x="548802" y="48275"/>
                </a:lnTo>
                <a:lnTo>
                  <a:pt x="592980" y="33848"/>
                </a:lnTo>
                <a:lnTo>
                  <a:pt x="638208" y="21870"/>
                </a:lnTo>
                <a:lnTo>
                  <a:pt x="684410" y="12418"/>
                </a:lnTo>
                <a:lnTo>
                  <a:pt x="731508" y="5571"/>
                </a:lnTo>
                <a:lnTo>
                  <a:pt x="779424" y="1405"/>
                </a:lnTo>
                <a:lnTo>
                  <a:pt x="828079" y="0"/>
                </a:lnTo>
                <a:lnTo>
                  <a:pt x="3374019" y="0"/>
                </a:lnTo>
                <a:lnTo>
                  <a:pt x="3424520" y="1539"/>
                </a:lnTo>
                <a:lnTo>
                  <a:pt x="3474575" y="6124"/>
                </a:lnTo>
                <a:lnTo>
                  <a:pt x="3524058" y="13702"/>
                </a:lnTo>
                <a:lnTo>
                  <a:pt x="3572841" y="24220"/>
                </a:lnTo>
                <a:lnTo>
                  <a:pt x="3620799" y="37625"/>
                </a:lnTo>
                <a:lnTo>
                  <a:pt x="3667805" y="53866"/>
                </a:lnTo>
                <a:lnTo>
                  <a:pt x="3713733" y="72890"/>
                </a:lnTo>
                <a:lnTo>
                  <a:pt x="3758455" y="94644"/>
                </a:lnTo>
                <a:lnTo>
                  <a:pt x="3801846" y="119076"/>
                </a:lnTo>
                <a:lnTo>
                  <a:pt x="3843778" y="146135"/>
                </a:lnTo>
                <a:lnTo>
                  <a:pt x="3884126" y="175766"/>
                </a:lnTo>
                <a:lnTo>
                  <a:pt x="3922762" y="207918"/>
                </a:lnTo>
                <a:lnTo>
                  <a:pt x="3959560" y="242539"/>
                </a:lnTo>
                <a:lnTo>
                  <a:pt x="3994181" y="279337"/>
                </a:lnTo>
                <a:lnTo>
                  <a:pt x="4026333" y="317973"/>
                </a:lnTo>
                <a:lnTo>
                  <a:pt x="4055965" y="358321"/>
                </a:lnTo>
                <a:lnTo>
                  <a:pt x="4083023" y="400253"/>
                </a:lnTo>
                <a:lnTo>
                  <a:pt x="4107455" y="443644"/>
                </a:lnTo>
                <a:lnTo>
                  <a:pt x="4129209" y="488366"/>
                </a:lnTo>
                <a:lnTo>
                  <a:pt x="4148233" y="534294"/>
                </a:lnTo>
                <a:lnTo>
                  <a:pt x="4164474" y="581300"/>
                </a:lnTo>
                <a:lnTo>
                  <a:pt x="4177879" y="629258"/>
                </a:lnTo>
                <a:lnTo>
                  <a:pt x="4188397" y="678041"/>
                </a:lnTo>
                <a:lnTo>
                  <a:pt x="4195975" y="727524"/>
                </a:lnTo>
                <a:lnTo>
                  <a:pt x="4200559" y="777579"/>
                </a:lnTo>
                <a:lnTo>
                  <a:pt x="4202099" y="828080"/>
                </a:lnTo>
                <a:lnTo>
                  <a:pt x="4202099" y="2235819"/>
                </a:lnTo>
                <a:lnTo>
                  <a:pt x="4200694" y="2284475"/>
                </a:lnTo>
                <a:lnTo>
                  <a:pt x="4196528" y="2332391"/>
                </a:lnTo>
                <a:lnTo>
                  <a:pt x="4189681" y="2379489"/>
                </a:lnTo>
                <a:lnTo>
                  <a:pt x="4180229" y="2425690"/>
                </a:lnTo>
                <a:lnTo>
                  <a:pt x="4168251" y="2470919"/>
                </a:lnTo>
                <a:lnTo>
                  <a:pt x="4153823" y="2515097"/>
                </a:lnTo>
                <a:lnTo>
                  <a:pt x="4137025" y="2558145"/>
                </a:lnTo>
                <a:lnTo>
                  <a:pt x="4117932" y="2599988"/>
                </a:lnTo>
                <a:lnTo>
                  <a:pt x="4096624" y="2640546"/>
                </a:lnTo>
                <a:lnTo>
                  <a:pt x="4073177" y="2679743"/>
                </a:lnTo>
                <a:lnTo>
                  <a:pt x="4047670" y="2717501"/>
                </a:lnTo>
                <a:lnTo>
                  <a:pt x="4020179" y="2753741"/>
                </a:lnTo>
                <a:lnTo>
                  <a:pt x="3990784" y="2788387"/>
                </a:lnTo>
                <a:lnTo>
                  <a:pt x="3959560" y="2821360"/>
                </a:lnTo>
                <a:lnTo>
                  <a:pt x="3926587" y="2852584"/>
                </a:lnTo>
                <a:lnTo>
                  <a:pt x="3891941" y="2881980"/>
                </a:lnTo>
                <a:lnTo>
                  <a:pt x="3855701" y="2909470"/>
                </a:lnTo>
                <a:lnTo>
                  <a:pt x="3817943" y="2934977"/>
                </a:lnTo>
                <a:lnTo>
                  <a:pt x="3778746" y="2958424"/>
                </a:lnTo>
                <a:lnTo>
                  <a:pt x="3738188" y="2979732"/>
                </a:lnTo>
                <a:lnTo>
                  <a:pt x="3696345" y="2998825"/>
                </a:lnTo>
                <a:lnTo>
                  <a:pt x="3653296" y="3015624"/>
                </a:lnTo>
                <a:lnTo>
                  <a:pt x="3609119" y="3030051"/>
                </a:lnTo>
                <a:lnTo>
                  <a:pt x="3563890" y="3042029"/>
                </a:lnTo>
                <a:lnTo>
                  <a:pt x="3517688" y="3051481"/>
                </a:lnTo>
                <a:lnTo>
                  <a:pt x="3470591" y="3058328"/>
                </a:lnTo>
                <a:lnTo>
                  <a:pt x="3422675" y="3062494"/>
                </a:lnTo>
                <a:lnTo>
                  <a:pt x="3374019" y="3063899"/>
                </a:lnTo>
                <a:close/>
              </a:path>
            </a:pathLst>
          </a:custGeom>
          <a:solidFill>
            <a:srgbClr val="FFE49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207ABFA5-0A92-FD3F-B933-1996ECAB6A7E}"/>
              </a:ext>
            </a:extLst>
          </p:cNvPr>
          <p:cNvSpPr/>
          <p:nvPr/>
        </p:nvSpPr>
        <p:spPr>
          <a:xfrm>
            <a:off x="3450139" y="1526514"/>
            <a:ext cx="5603240" cy="4086013"/>
          </a:xfrm>
          <a:custGeom>
            <a:avLst/>
            <a:gdLst/>
            <a:ahLst/>
            <a:cxnLst/>
            <a:rect l="l" t="t" r="r" b="b"/>
            <a:pathLst>
              <a:path w="4202430" h="3064510">
                <a:moveTo>
                  <a:pt x="0" y="828080"/>
                </a:moveTo>
                <a:lnTo>
                  <a:pt x="1405" y="779424"/>
                </a:lnTo>
                <a:lnTo>
                  <a:pt x="5571" y="731508"/>
                </a:lnTo>
                <a:lnTo>
                  <a:pt x="12418" y="684410"/>
                </a:lnTo>
                <a:lnTo>
                  <a:pt x="21870" y="638209"/>
                </a:lnTo>
                <a:lnTo>
                  <a:pt x="33848" y="592980"/>
                </a:lnTo>
                <a:lnTo>
                  <a:pt x="48275" y="548802"/>
                </a:lnTo>
                <a:lnTo>
                  <a:pt x="65074" y="505754"/>
                </a:lnTo>
                <a:lnTo>
                  <a:pt x="84167" y="463911"/>
                </a:lnTo>
                <a:lnTo>
                  <a:pt x="105475" y="423353"/>
                </a:lnTo>
                <a:lnTo>
                  <a:pt x="128922" y="384156"/>
                </a:lnTo>
                <a:lnTo>
                  <a:pt x="154429" y="346398"/>
                </a:lnTo>
                <a:lnTo>
                  <a:pt x="181919" y="310158"/>
                </a:lnTo>
                <a:lnTo>
                  <a:pt x="211315" y="275512"/>
                </a:lnTo>
                <a:lnTo>
                  <a:pt x="242539" y="242539"/>
                </a:lnTo>
                <a:lnTo>
                  <a:pt x="275512" y="211315"/>
                </a:lnTo>
                <a:lnTo>
                  <a:pt x="310158" y="181919"/>
                </a:lnTo>
                <a:lnTo>
                  <a:pt x="346398" y="154429"/>
                </a:lnTo>
                <a:lnTo>
                  <a:pt x="384156" y="128922"/>
                </a:lnTo>
                <a:lnTo>
                  <a:pt x="423352" y="105475"/>
                </a:lnTo>
                <a:lnTo>
                  <a:pt x="463911" y="84167"/>
                </a:lnTo>
                <a:lnTo>
                  <a:pt x="505753" y="65074"/>
                </a:lnTo>
                <a:lnTo>
                  <a:pt x="548802" y="48275"/>
                </a:lnTo>
                <a:lnTo>
                  <a:pt x="592980" y="33848"/>
                </a:lnTo>
                <a:lnTo>
                  <a:pt x="638208" y="21870"/>
                </a:lnTo>
                <a:lnTo>
                  <a:pt x="684410" y="12418"/>
                </a:lnTo>
                <a:lnTo>
                  <a:pt x="731508" y="5571"/>
                </a:lnTo>
                <a:lnTo>
                  <a:pt x="779424" y="1405"/>
                </a:lnTo>
                <a:lnTo>
                  <a:pt x="828079" y="0"/>
                </a:lnTo>
                <a:lnTo>
                  <a:pt x="3374019" y="0"/>
                </a:lnTo>
                <a:lnTo>
                  <a:pt x="3424520" y="1539"/>
                </a:lnTo>
                <a:lnTo>
                  <a:pt x="3474575" y="6124"/>
                </a:lnTo>
                <a:lnTo>
                  <a:pt x="3524058" y="13702"/>
                </a:lnTo>
                <a:lnTo>
                  <a:pt x="3572841" y="24220"/>
                </a:lnTo>
                <a:lnTo>
                  <a:pt x="3620799" y="37625"/>
                </a:lnTo>
                <a:lnTo>
                  <a:pt x="3667805" y="53866"/>
                </a:lnTo>
                <a:lnTo>
                  <a:pt x="3713733" y="72890"/>
                </a:lnTo>
                <a:lnTo>
                  <a:pt x="3758455" y="94644"/>
                </a:lnTo>
                <a:lnTo>
                  <a:pt x="3801846" y="119076"/>
                </a:lnTo>
                <a:lnTo>
                  <a:pt x="3843778" y="146135"/>
                </a:lnTo>
                <a:lnTo>
                  <a:pt x="3884126" y="175766"/>
                </a:lnTo>
                <a:lnTo>
                  <a:pt x="3922762" y="207918"/>
                </a:lnTo>
                <a:lnTo>
                  <a:pt x="3959560" y="242539"/>
                </a:lnTo>
                <a:lnTo>
                  <a:pt x="3994181" y="279337"/>
                </a:lnTo>
                <a:lnTo>
                  <a:pt x="4026333" y="317973"/>
                </a:lnTo>
                <a:lnTo>
                  <a:pt x="4055965" y="358321"/>
                </a:lnTo>
                <a:lnTo>
                  <a:pt x="4083023" y="400253"/>
                </a:lnTo>
                <a:lnTo>
                  <a:pt x="4107455" y="443644"/>
                </a:lnTo>
                <a:lnTo>
                  <a:pt x="4129209" y="488366"/>
                </a:lnTo>
                <a:lnTo>
                  <a:pt x="4148233" y="534294"/>
                </a:lnTo>
                <a:lnTo>
                  <a:pt x="4164474" y="581300"/>
                </a:lnTo>
                <a:lnTo>
                  <a:pt x="4177879" y="629258"/>
                </a:lnTo>
                <a:lnTo>
                  <a:pt x="4188397" y="678041"/>
                </a:lnTo>
                <a:lnTo>
                  <a:pt x="4195975" y="727524"/>
                </a:lnTo>
                <a:lnTo>
                  <a:pt x="4200560" y="777579"/>
                </a:lnTo>
                <a:lnTo>
                  <a:pt x="4202099" y="828080"/>
                </a:lnTo>
                <a:lnTo>
                  <a:pt x="4202099" y="2235819"/>
                </a:lnTo>
                <a:lnTo>
                  <a:pt x="4200694" y="2284475"/>
                </a:lnTo>
                <a:lnTo>
                  <a:pt x="4196528" y="2332391"/>
                </a:lnTo>
                <a:lnTo>
                  <a:pt x="4189681" y="2379489"/>
                </a:lnTo>
                <a:lnTo>
                  <a:pt x="4180229" y="2425690"/>
                </a:lnTo>
                <a:lnTo>
                  <a:pt x="4168251" y="2470919"/>
                </a:lnTo>
                <a:lnTo>
                  <a:pt x="4153824" y="2515097"/>
                </a:lnTo>
                <a:lnTo>
                  <a:pt x="4137025" y="2558145"/>
                </a:lnTo>
                <a:lnTo>
                  <a:pt x="4117932" y="2599988"/>
                </a:lnTo>
                <a:lnTo>
                  <a:pt x="4096624" y="2640546"/>
                </a:lnTo>
                <a:lnTo>
                  <a:pt x="4073177" y="2679743"/>
                </a:lnTo>
                <a:lnTo>
                  <a:pt x="4047670" y="2717501"/>
                </a:lnTo>
                <a:lnTo>
                  <a:pt x="4020179" y="2753741"/>
                </a:lnTo>
                <a:lnTo>
                  <a:pt x="3990784" y="2788387"/>
                </a:lnTo>
                <a:lnTo>
                  <a:pt x="3959560" y="2821360"/>
                </a:lnTo>
                <a:lnTo>
                  <a:pt x="3926587" y="2852584"/>
                </a:lnTo>
                <a:lnTo>
                  <a:pt x="3891941" y="2881980"/>
                </a:lnTo>
                <a:lnTo>
                  <a:pt x="3855701" y="2909470"/>
                </a:lnTo>
                <a:lnTo>
                  <a:pt x="3817943" y="2934977"/>
                </a:lnTo>
                <a:lnTo>
                  <a:pt x="3778746" y="2958424"/>
                </a:lnTo>
                <a:lnTo>
                  <a:pt x="3738188" y="2979732"/>
                </a:lnTo>
                <a:lnTo>
                  <a:pt x="3696345" y="2998825"/>
                </a:lnTo>
                <a:lnTo>
                  <a:pt x="3653296" y="3015624"/>
                </a:lnTo>
                <a:lnTo>
                  <a:pt x="3609119" y="3030051"/>
                </a:lnTo>
                <a:lnTo>
                  <a:pt x="3563890" y="3042029"/>
                </a:lnTo>
                <a:lnTo>
                  <a:pt x="3517688" y="3051481"/>
                </a:lnTo>
                <a:lnTo>
                  <a:pt x="3470591" y="3058328"/>
                </a:lnTo>
                <a:lnTo>
                  <a:pt x="3422675" y="3062494"/>
                </a:lnTo>
                <a:lnTo>
                  <a:pt x="3374019" y="3063899"/>
                </a:lnTo>
                <a:lnTo>
                  <a:pt x="828079" y="3063899"/>
                </a:lnTo>
                <a:lnTo>
                  <a:pt x="779424" y="3062494"/>
                </a:lnTo>
                <a:lnTo>
                  <a:pt x="731508" y="3058328"/>
                </a:lnTo>
                <a:lnTo>
                  <a:pt x="684410" y="3051481"/>
                </a:lnTo>
                <a:lnTo>
                  <a:pt x="638208" y="3042029"/>
                </a:lnTo>
                <a:lnTo>
                  <a:pt x="592980" y="3030051"/>
                </a:lnTo>
                <a:lnTo>
                  <a:pt x="548802" y="3015624"/>
                </a:lnTo>
                <a:lnTo>
                  <a:pt x="505753" y="2998825"/>
                </a:lnTo>
                <a:lnTo>
                  <a:pt x="463911" y="2979732"/>
                </a:lnTo>
                <a:lnTo>
                  <a:pt x="423352" y="2958424"/>
                </a:lnTo>
                <a:lnTo>
                  <a:pt x="384156" y="2934977"/>
                </a:lnTo>
                <a:lnTo>
                  <a:pt x="346398" y="2909470"/>
                </a:lnTo>
                <a:lnTo>
                  <a:pt x="310158" y="2881980"/>
                </a:lnTo>
                <a:lnTo>
                  <a:pt x="275512" y="2852584"/>
                </a:lnTo>
                <a:lnTo>
                  <a:pt x="242539" y="2821360"/>
                </a:lnTo>
                <a:lnTo>
                  <a:pt x="211315" y="2788387"/>
                </a:lnTo>
                <a:lnTo>
                  <a:pt x="181919" y="2753741"/>
                </a:lnTo>
                <a:lnTo>
                  <a:pt x="154429" y="2717501"/>
                </a:lnTo>
                <a:lnTo>
                  <a:pt x="128922" y="2679743"/>
                </a:lnTo>
                <a:lnTo>
                  <a:pt x="105475" y="2640546"/>
                </a:lnTo>
                <a:lnTo>
                  <a:pt x="84167" y="2599988"/>
                </a:lnTo>
                <a:lnTo>
                  <a:pt x="65074" y="2558145"/>
                </a:lnTo>
                <a:lnTo>
                  <a:pt x="48275" y="2515097"/>
                </a:lnTo>
                <a:lnTo>
                  <a:pt x="33848" y="2470919"/>
                </a:lnTo>
                <a:lnTo>
                  <a:pt x="21870" y="2425690"/>
                </a:lnTo>
                <a:lnTo>
                  <a:pt x="12418" y="2379489"/>
                </a:lnTo>
                <a:lnTo>
                  <a:pt x="5571" y="2332391"/>
                </a:lnTo>
                <a:lnTo>
                  <a:pt x="1405" y="2284475"/>
                </a:lnTo>
                <a:lnTo>
                  <a:pt x="0" y="2235819"/>
                </a:lnTo>
                <a:lnTo>
                  <a:pt x="0" y="828080"/>
                </a:lnTo>
                <a:close/>
              </a:path>
              <a:path w="4202430" h="3064510">
                <a:moveTo>
                  <a:pt x="2101049" y="0"/>
                </a:moveTo>
                <a:lnTo>
                  <a:pt x="2101049" y="3063899"/>
                </a:lnTo>
              </a:path>
              <a:path w="4202430" h="3064510">
                <a:moveTo>
                  <a:pt x="0" y="1531949"/>
                </a:moveTo>
                <a:lnTo>
                  <a:pt x="4202099" y="1531949"/>
                </a:lnTo>
              </a:path>
            </a:pathLst>
          </a:custGeom>
          <a:ln w="19049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2046784" y="1858634"/>
            <a:ext cx="474489" cy="3591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3673"/>
              </a:lnSpc>
            </a:pPr>
            <a:r>
              <a:rPr sz="3200" dirty="0">
                <a:solidFill>
                  <a:srgbClr val="6AA84F"/>
                </a:solidFill>
                <a:latin typeface="Arial"/>
                <a:cs typeface="Arial"/>
              </a:rPr>
              <a:t>Выполняют</a:t>
            </a:r>
            <a:r>
              <a:rPr sz="3200" spc="-207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задачу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313045" y="2634181"/>
            <a:ext cx="1870287" cy="1822027"/>
            <a:chOff x="4583650" y="1144949"/>
            <a:chExt cx="1402715" cy="1366520"/>
          </a:xfrm>
        </p:grpSpPr>
        <p:sp>
          <p:nvSpPr>
            <p:cNvPr id="13" name="object 13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38118" y="2348059"/>
            <a:ext cx="752343" cy="75607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13" dirty="0">
                <a:latin typeface="Arial"/>
                <a:cs typeface="Arial"/>
              </a:rPr>
              <a:t>Лучше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38118" y="4064806"/>
            <a:ext cx="282129" cy="5985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27" dirty="0">
                <a:latin typeface="Arial"/>
                <a:cs typeface="Arial"/>
              </a:rPr>
              <a:t>Хуже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01866" y="5722065"/>
            <a:ext cx="8805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Дороже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47040" y="5722065"/>
            <a:ext cx="1038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Дешевле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66257" y="3351409"/>
            <a:ext cx="136228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+-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те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же</a:t>
            </a:r>
            <a:r>
              <a:rPr sz="1333" spc="-13" dirty="0">
                <a:latin typeface="Arial"/>
                <a:cs typeface="Arial"/>
              </a:rPr>
              <a:t> клиенты</a:t>
            </a:r>
            <a:endParaRPr sz="13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30927" y="1590166"/>
            <a:ext cx="2043853" cy="106695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885591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Дифференциации</a:t>
            </a:r>
            <a:endParaRPr sz="1867">
              <a:latin typeface="Arial"/>
              <a:cs typeface="Arial"/>
            </a:endParaRPr>
          </a:p>
          <a:p>
            <a:pPr marL="219281">
              <a:spcBef>
                <a:spcPts val="833"/>
              </a:spcBef>
            </a:pPr>
            <a:r>
              <a:rPr sz="2400" b="1" spc="-13" dirty="0">
                <a:latin typeface="Arial"/>
                <a:cs typeface="Arial"/>
              </a:rPr>
              <a:t>UberBlack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22012" y="1590166"/>
            <a:ext cx="2092113" cy="106695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300559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Доминирования</a:t>
            </a:r>
            <a:endParaRPr sz="1867">
              <a:latin typeface="Arial"/>
              <a:cs typeface="Arial"/>
            </a:endParaRPr>
          </a:p>
          <a:p>
            <a:pPr marL="1177684">
              <a:spcBef>
                <a:spcPts val="833"/>
              </a:spcBef>
            </a:pPr>
            <a:r>
              <a:rPr sz="2400" b="1" spc="-13" dirty="0">
                <a:latin typeface="Arial"/>
                <a:cs typeface="Arial"/>
              </a:rPr>
              <a:t>UberX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36678" y="4225876"/>
            <a:ext cx="2037927" cy="122236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85320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Привлекают</a:t>
            </a:r>
            <a:r>
              <a:rPr sz="1333" spc="-87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клиентов </a:t>
            </a:r>
            <a:r>
              <a:rPr sz="1333" dirty="0">
                <a:latin typeface="Arial"/>
                <a:cs typeface="Arial"/>
              </a:rPr>
              <a:t>ограниченных</a:t>
            </a:r>
            <a:r>
              <a:rPr sz="1333" spc="-80" dirty="0">
                <a:latin typeface="Arial"/>
                <a:cs typeface="Arial"/>
              </a:rPr>
              <a:t> </a:t>
            </a:r>
            <a:r>
              <a:rPr sz="1333" spc="-67" dirty="0">
                <a:latin typeface="Arial"/>
                <a:cs typeface="Arial"/>
              </a:rPr>
              <a:t>в </a:t>
            </a:r>
            <a:r>
              <a:rPr sz="1333" spc="-13" dirty="0">
                <a:latin typeface="Arial"/>
                <a:cs typeface="Arial"/>
              </a:rPr>
              <a:t>выборе</a:t>
            </a:r>
            <a:endParaRPr sz="1333">
              <a:latin typeface="Arial"/>
              <a:cs typeface="Arial"/>
            </a:endParaRPr>
          </a:p>
          <a:p>
            <a:pPr marL="528307" marR="6773" indent="36829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Обособления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22011" y="4220457"/>
            <a:ext cx="2150533" cy="12199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75719">
              <a:spcBef>
                <a:spcPts val="133"/>
              </a:spcBef>
            </a:pPr>
            <a:r>
              <a:rPr sz="2400" b="1" spc="-13" dirty="0">
                <a:latin typeface="Arial"/>
                <a:cs typeface="Arial"/>
              </a:rPr>
              <a:t>UberPOOL</a:t>
            </a:r>
            <a:endParaRPr sz="2400">
              <a:latin typeface="Arial"/>
              <a:cs typeface="Arial"/>
            </a:endParaRPr>
          </a:p>
          <a:p>
            <a:pPr marL="16933" marR="772987">
              <a:lnSpc>
                <a:spcPts val="2200"/>
              </a:lnSpc>
              <a:spcBef>
                <a:spcPts val="2113"/>
              </a:spcBef>
            </a:pPr>
            <a:r>
              <a:rPr sz="1867" spc="-13" dirty="0">
                <a:latin typeface="Arial"/>
                <a:cs typeface="Arial"/>
              </a:rPr>
              <a:t>Стратегия </a:t>
            </a:r>
            <a:r>
              <a:rPr sz="1867" spc="-27" dirty="0">
                <a:latin typeface="Arial"/>
                <a:cs typeface="Arial"/>
              </a:rPr>
              <a:t>Разрушения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3" name="object 23">
            <a:extLst>
              <a:ext uri="{FF2B5EF4-FFF2-40B4-BE49-F238E27FC236}">
                <a16:creationId xmlns:a16="http://schemas.microsoft.com/office/drawing/2014/main" id="{F37DF8D3-DA7A-1599-FC83-BDBC29966115}"/>
              </a:ext>
            </a:extLst>
          </p:cNvPr>
          <p:cNvSpPr txBox="1"/>
          <p:nvPr/>
        </p:nvSpPr>
        <p:spPr>
          <a:xfrm>
            <a:off x="5566257" y="6145995"/>
            <a:ext cx="15227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ru-RU" sz="3200" spc="-13" dirty="0">
                <a:solidFill>
                  <a:srgbClr val="6AA84F"/>
                </a:solidFill>
                <a:latin typeface="Arial"/>
                <a:cs typeface="Arial"/>
              </a:rPr>
              <a:t>Стоят</a:t>
            </a:r>
            <a:endParaRPr lang="ru-RU" sz="32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375F1-141B-3249-1A71-E84233C5E42B}"/>
              </a:ext>
            </a:extLst>
          </p:cNvPr>
          <p:cNvSpPr txBox="1"/>
          <p:nvPr/>
        </p:nvSpPr>
        <p:spPr>
          <a:xfrm>
            <a:off x="704653" y="276751"/>
            <a:ext cx="10969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spc="-13" dirty="0">
                <a:latin typeface="+mj-lt"/>
                <a:cs typeface="Trebuchet MS"/>
              </a:rPr>
              <a:t>Стратегии роста в зависимости от способа конкуренции</a:t>
            </a:r>
            <a:endParaRPr lang="ru-RU" sz="3600" dirty="0">
              <a:latin typeface="+mj-lt"/>
              <a:cs typeface="Trebuchet M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65892"/>
            <a:ext cx="10515600" cy="940428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Анализ конкурентов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340A93-0716-A25F-9CC2-C7042D6A2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89616" y="5905082"/>
            <a:ext cx="2590035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b="1" dirty="0"/>
              <a:t>прогнозирование</a:t>
            </a:r>
            <a:r>
              <a:rPr sz="2000" dirty="0"/>
              <a:t> плана </a:t>
            </a:r>
            <a:r>
              <a:rPr sz="2000" b="1" dirty="0"/>
              <a:t>продаж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22216" y="3851107"/>
            <a:ext cx="3065578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b="1" dirty="0"/>
              <a:t>разработка ассортимента</a:t>
            </a:r>
            <a:r>
              <a:rPr sz="2000" dirty="0"/>
              <a:t> и товарной политики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77280" y="1846284"/>
            <a:ext cx="2850172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>
              <a:lnSpc>
                <a:spcPts val="2219"/>
              </a:lnSpc>
              <a:spcBef>
                <a:spcPts val="133"/>
              </a:spcBef>
            </a:pPr>
            <a:r>
              <a:rPr sz="2000" b="1" dirty="0"/>
              <a:t>установление цены</a:t>
            </a:r>
          </a:p>
          <a:p>
            <a:pPr marR="7620">
              <a:lnSpc>
                <a:spcPts val="2200"/>
              </a:lnSpc>
            </a:pPr>
            <a:r>
              <a:rPr lang="ru-RU" sz="2000" dirty="0"/>
              <a:t>на товар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0281" y="1608822"/>
            <a:ext cx="3528176" cy="114646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751821" algn="r">
              <a:lnSpc>
                <a:spcPts val="2200"/>
              </a:lnSpc>
              <a:spcBef>
                <a:spcPts val="240"/>
              </a:spcBef>
            </a:pPr>
            <a:r>
              <a:rPr lang="ru-RU" sz="2000" b="1" dirty="0"/>
              <a:t>разработка</a:t>
            </a:r>
            <a:r>
              <a:rPr sz="2000" b="1" dirty="0"/>
              <a:t> </a:t>
            </a:r>
            <a:r>
              <a:rPr lang="ru-RU" sz="2000" b="1" dirty="0"/>
              <a:t>продукта</a:t>
            </a:r>
            <a:r>
              <a:rPr sz="2000" dirty="0"/>
              <a:t>:</a:t>
            </a:r>
            <a:br>
              <a:rPr lang="ru-RU" sz="2000" dirty="0"/>
            </a:br>
            <a:r>
              <a:rPr lang="ru-RU" sz="2000" dirty="0"/>
              <a:t>выбор</a:t>
            </a:r>
            <a:r>
              <a:rPr sz="2000" dirty="0"/>
              <a:t> свойств и ключевых характеристик</a:t>
            </a:r>
          </a:p>
          <a:p>
            <a:pPr marR="8466" algn="r">
              <a:lnSpc>
                <a:spcPts val="2133"/>
              </a:lnSpc>
            </a:pPr>
            <a:r>
              <a:rPr sz="2000" dirty="0"/>
              <a:t>продукта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4441" y="3765317"/>
            <a:ext cx="3228321" cy="8634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algn="r">
              <a:lnSpc>
                <a:spcPts val="2219"/>
              </a:lnSpc>
              <a:spcBef>
                <a:spcPts val="133"/>
              </a:spcBef>
            </a:pPr>
            <a:r>
              <a:rPr lang="ru-RU" sz="2000" dirty="0"/>
              <a:t>разработка</a:t>
            </a:r>
            <a:br>
              <a:rPr lang="ru-RU" sz="2000" dirty="0"/>
            </a:br>
            <a:r>
              <a:rPr lang="ru-RU" sz="2000" b="1" dirty="0"/>
              <a:t>стратегии продвижения</a:t>
            </a:r>
          </a:p>
          <a:p>
            <a:pPr marR="8466" algn="r">
              <a:lnSpc>
                <a:spcPts val="2219"/>
              </a:lnSpc>
            </a:pPr>
            <a:r>
              <a:rPr lang="ru-RU" sz="2000" dirty="0"/>
              <a:t>продукта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698126" y="2588775"/>
            <a:ext cx="4878493" cy="3895513"/>
            <a:chOff x="2773594" y="1419983"/>
            <a:chExt cx="3658870" cy="2921635"/>
          </a:xfrm>
        </p:grpSpPr>
        <p:sp>
          <p:nvSpPr>
            <p:cNvPr id="9" name="object 9"/>
            <p:cNvSpPr/>
            <p:nvPr/>
          </p:nvSpPr>
          <p:spPr>
            <a:xfrm>
              <a:off x="3324681" y="1419983"/>
              <a:ext cx="2556510" cy="2556510"/>
            </a:xfrm>
            <a:custGeom>
              <a:avLst/>
              <a:gdLst/>
              <a:ahLst/>
              <a:cxnLst/>
              <a:rect l="l" t="t" r="r" b="b"/>
              <a:pathLst>
                <a:path w="2556510" h="2556510">
                  <a:moveTo>
                    <a:pt x="1278149" y="2556299"/>
                  </a:moveTo>
                  <a:lnTo>
                    <a:pt x="1230232" y="2555418"/>
                  </a:lnTo>
                  <a:lnTo>
                    <a:pt x="1182760" y="2552794"/>
                  </a:lnTo>
                  <a:lnTo>
                    <a:pt x="1135763" y="2548458"/>
                  </a:lnTo>
                  <a:lnTo>
                    <a:pt x="1089274" y="2542441"/>
                  </a:lnTo>
                  <a:lnTo>
                    <a:pt x="1043322" y="2534774"/>
                  </a:lnTo>
                  <a:lnTo>
                    <a:pt x="997939" y="2525489"/>
                  </a:lnTo>
                  <a:lnTo>
                    <a:pt x="953156" y="2514615"/>
                  </a:lnTo>
                  <a:lnTo>
                    <a:pt x="909003" y="2502184"/>
                  </a:lnTo>
                  <a:lnTo>
                    <a:pt x="865511" y="2488226"/>
                  </a:lnTo>
                  <a:lnTo>
                    <a:pt x="822712" y="2472774"/>
                  </a:lnTo>
                  <a:lnTo>
                    <a:pt x="780636" y="2455856"/>
                  </a:lnTo>
                  <a:lnTo>
                    <a:pt x="739313" y="2437505"/>
                  </a:lnTo>
                  <a:lnTo>
                    <a:pt x="698776" y="2417751"/>
                  </a:lnTo>
                  <a:lnTo>
                    <a:pt x="659055" y="2396625"/>
                  </a:lnTo>
                  <a:lnTo>
                    <a:pt x="620180" y="2374159"/>
                  </a:lnTo>
                  <a:lnTo>
                    <a:pt x="582183" y="2350382"/>
                  </a:lnTo>
                  <a:lnTo>
                    <a:pt x="545095" y="2325326"/>
                  </a:lnTo>
                  <a:lnTo>
                    <a:pt x="508946" y="2299021"/>
                  </a:lnTo>
                  <a:lnTo>
                    <a:pt x="473767" y="2271499"/>
                  </a:lnTo>
                  <a:lnTo>
                    <a:pt x="439589" y="2242791"/>
                  </a:lnTo>
                  <a:lnTo>
                    <a:pt x="406443" y="2212927"/>
                  </a:lnTo>
                  <a:lnTo>
                    <a:pt x="374361" y="2181938"/>
                  </a:lnTo>
                  <a:lnTo>
                    <a:pt x="343372" y="2149855"/>
                  </a:lnTo>
                  <a:lnTo>
                    <a:pt x="313508" y="2116710"/>
                  </a:lnTo>
                  <a:lnTo>
                    <a:pt x="284800" y="2082532"/>
                  </a:lnTo>
                  <a:lnTo>
                    <a:pt x="257278" y="2047353"/>
                  </a:lnTo>
                  <a:lnTo>
                    <a:pt x="230973" y="2011204"/>
                  </a:lnTo>
                  <a:lnTo>
                    <a:pt x="205917" y="1974116"/>
                  </a:lnTo>
                  <a:lnTo>
                    <a:pt x="182140" y="1936118"/>
                  </a:lnTo>
                  <a:lnTo>
                    <a:pt x="159674" y="1897244"/>
                  </a:lnTo>
                  <a:lnTo>
                    <a:pt x="138548" y="1857522"/>
                  </a:lnTo>
                  <a:lnTo>
                    <a:pt x="118794" y="1816985"/>
                  </a:lnTo>
                  <a:lnTo>
                    <a:pt x="100443" y="1775663"/>
                  </a:lnTo>
                  <a:lnTo>
                    <a:pt x="83525" y="1733587"/>
                  </a:lnTo>
                  <a:lnTo>
                    <a:pt x="68072" y="1690788"/>
                  </a:lnTo>
                  <a:lnTo>
                    <a:pt x="54115" y="1647296"/>
                  </a:lnTo>
                  <a:lnTo>
                    <a:pt x="41684" y="1603143"/>
                  </a:lnTo>
                  <a:lnTo>
                    <a:pt x="30810" y="1558360"/>
                  </a:lnTo>
                  <a:lnTo>
                    <a:pt x="21525" y="1512977"/>
                  </a:lnTo>
                  <a:lnTo>
                    <a:pt x="13858" y="1467025"/>
                  </a:lnTo>
                  <a:lnTo>
                    <a:pt x="7841" y="1420536"/>
                  </a:lnTo>
                  <a:lnTo>
                    <a:pt x="3505" y="1373539"/>
                  </a:lnTo>
                  <a:lnTo>
                    <a:pt x="881" y="1326067"/>
                  </a:lnTo>
                  <a:lnTo>
                    <a:pt x="0" y="1278149"/>
                  </a:lnTo>
                  <a:lnTo>
                    <a:pt x="881" y="1230232"/>
                  </a:lnTo>
                  <a:lnTo>
                    <a:pt x="3505" y="1182760"/>
                  </a:lnTo>
                  <a:lnTo>
                    <a:pt x="7841" y="1135763"/>
                  </a:lnTo>
                  <a:lnTo>
                    <a:pt x="13858" y="1089274"/>
                  </a:lnTo>
                  <a:lnTo>
                    <a:pt x="21525" y="1043322"/>
                  </a:lnTo>
                  <a:lnTo>
                    <a:pt x="30810" y="997939"/>
                  </a:lnTo>
                  <a:lnTo>
                    <a:pt x="41684" y="953156"/>
                  </a:lnTo>
                  <a:lnTo>
                    <a:pt x="54115" y="909003"/>
                  </a:lnTo>
                  <a:lnTo>
                    <a:pt x="68072" y="865511"/>
                  </a:lnTo>
                  <a:lnTo>
                    <a:pt x="83525" y="822712"/>
                  </a:lnTo>
                  <a:lnTo>
                    <a:pt x="100443" y="780636"/>
                  </a:lnTo>
                  <a:lnTo>
                    <a:pt x="118794" y="739314"/>
                  </a:lnTo>
                  <a:lnTo>
                    <a:pt x="138548" y="698777"/>
                  </a:lnTo>
                  <a:lnTo>
                    <a:pt x="159674" y="659055"/>
                  </a:lnTo>
                  <a:lnTo>
                    <a:pt x="182140" y="620180"/>
                  </a:lnTo>
                  <a:lnTo>
                    <a:pt x="205917" y="582183"/>
                  </a:lnTo>
                  <a:lnTo>
                    <a:pt x="230973" y="545095"/>
                  </a:lnTo>
                  <a:lnTo>
                    <a:pt x="257278" y="508946"/>
                  </a:lnTo>
                  <a:lnTo>
                    <a:pt x="284800" y="473767"/>
                  </a:lnTo>
                  <a:lnTo>
                    <a:pt x="313508" y="439589"/>
                  </a:lnTo>
                  <a:lnTo>
                    <a:pt x="343372" y="406444"/>
                  </a:lnTo>
                  <a:lnTo>
                    <a:pt x="374361" y="374361"/>
                  </a:lnTo>
                  <a:lnTo>
                    <a:pt x="406443" y="343372"/>
                  </a:lnTo>
                  <a:lnTo>
                    <a:pt x="439589" y="313508"/>
                  </a:lnTo>
                  <a:lnTo>
                    <a:pt x="473767" y="284800"/>
                  </a:lnTo>
                  <a:lnTo>
                    <a:pt x="508946" y="257278"/>
                  </a:lnTo>
                  <a:lnTo>
                    <a:pt x="545095" y="230973"/>
                  </a:lnTo>
                  <a:lnTo>
                    <a:pt x="582183" y="205917"/>
                  </a:lnTo>
                  <a:lnTo>
                    <a:pt x="620180" y="182140"/>
                  </a:lnTo>
                  <a:lnTo>
                    <a:pt x="659055" y="159674"/>
                  </a:lnTo>
                  <a:lnTo>
                    <a:pt x="698776" y="138548"/>
                  </a:lnTo>
                  <a:lnTo>
                    <a:pt x="739313" y="118794"/>
                  </a:lnTo>
                  <a:lnTo>
                    <a:pt x="780636" y="100443"/>
                  </a:lnTo>
                  <a:lnTo>
                    <a:pt x="822712" y="83525"/>
                  </a:lnTo>
                  <a:lnTo>
                    <a:pt x="865511" y="68073"/>
                  </a:lnTo>
                  <a:lnTo>
                    <a:pt x="909003" y="54115"/>
                  </a:lnTo>
                  <a:lnTo>
                    <a:pt x="953156" y="41684"/>
                  </a:lnTo>
                  <a:lnTo>
                    <a:pt x="997939" y="30810"/>
                  </a:lnTo>
                  <a:lnTo>
                    <a:pt x="1043322" y="21525"/>
                  </a:lnTo>
                  <a:lnTo>
                    <a:pt x="1089274" y="13858"/>
                  </a:lnTo>
                  <a:lnTo>
                    <a:pt x="1135763" y="7841"/>
                  </a:lnTo>
                  <a:lnTo>
                    <a:pt x="1182760" y="3505"/>
                  </a:lnTo>
                  <a:lnTo>
                    <a:pt x="1230232" y="881"/>
                  </a:lnTo>
                  <a:lnTo>
                    <a:pt x="1278149" y="0"/>
                  </a:lnTo>
                  <a:lnTo>
                    <a:pt x="1328884" y="1006"/>
                  </a:lnTo>
                  <a:lnTo>
                    <a:pt x="1379357" y="4010"/>
                  </a:lnTo>
                  <a:lnTo>
                    <a:pt x="1429515" y="8989"/>
                  </a:lnTo>
                  <a:lnTo>
                    <a:pt x="1479303" y="15922"/>
                  </a:lnTo>
                  <a:lnTo>
                    <a:pt x="1528668" y="24786"/>
                  </a:lnTo>
                  <a:lnTo>
                    <a:pt x="1577557" y="35558"/>
                  </a:lnTo>
                  <a:lnTo>
                    <a:pt x="1625916" y="48218"/>
                  </a:lnTo>
                  <a:lnTo>
                    <a:pt x="1673692" y="62741"/>
                  </a:lnTo>
                  <a:lnTo>
                    <a:pt x="1720829" y="79107"/>
                  </a:lnTo>
                  <a:lnTo>
                    <a:pt x="1767276" y="97293"/>
                  </a:lnTo>
                  <a:lnTo>
                    <a:pt x="1812978" y="117276"/>
                  </a:lnTo>
                  <a:lnTo>
                    <a:pt x="1857882" y="139035"/>
                  </a:lnTo>
                  <a:lnTo>
                    <a:pt x="1901934" y="162548"/>
                  </a:lnTo>
                  <a:lnTo>
                    <a:pt x="1945080" y="187791"/>
                  </a:lnTo>
                  <a:lnTo>
                    <a:pt x="1987268" y="214744"/>
                  </a:lnTo>
                  <a:lnTo>
                    <a:pt x="2028442" y="243383"/>
                  </a:lnTo>
                  <a:lnTo>
                    <a:pt x="2068550" y="273686"/>
                  </a:lnTo>
                  <a:lnTo>
                    <a:pt x="2107537" y="305632"/>
                  </a:lnTo>
                  <a:lnTo>
                    <a:pt x="2145351" y="339198"/>
                  </a:lnTo>
                  <a:lnTo>
                    <a:pt x="2181938" y="374361"/>
                  </a:lnTo>
                  <a:lnTo>
                    <a:pt x="2217101" y="410948"/>
                  </a:lnTo>
                  <a:lnTo>
                    <a:pt x="2250667" y="448761"/>
                  </a:lnTo>
                  <a:lnTo>
                    <a:pt x="2282613" y="487749"/>
                  </a:lnTo>
                  <a:lnTo>
                    <a:pt x="2312916" y="527857"/>
                  </a:lnTo>
                  <a:lnTo>
                    <a:pt x="2341555" y="569031"/>
                  </a:lnTo>
                  <a:lnTo>
                    <a:pt x="2368507" y="611218"/>
                  </a:lnTo>
                  <a:lnTo>
                    <a:pt x="2393751" y="654365"/>
                  </a:lnTo>
                  <a:lnTo>
                    <a:pt x="2417263" y="698417"/>
                  </a:lnTo>
                  <a:lnTo>
                    <a:pt x="2439022" y="743321"/>
                  </a:lnTo>
                  <a:lnTo>
                    <a:pt x="2459006" y="789023"/>
                  </a:lnTo>
                  <a:lnTo>
                    <a:pt x="2477192" y="835469"/>
                  </a:lnTo>
                  <a:lnTo>
                    <a:pt x="2493558" y="882607"/>
                  </a:lnTo>
                  <a:lnTo>
                    <a:pt x="2508081" y="930382"/>
                  </a:lnTo>
                  <a:lnTo>
                    <a:pt x="2520741" y="978741"/>
                  </a:lnTo>
                  <a:lnTo>
                    <a:pt x="2531513" y="1027630"/>
                  </a:lnTo>
                  <a:lnTo>
                    <a:pt x="2540377" y="1076996"/>
                  </a:lnTo>
                  <a:lnTo>
                    <a:pt x="2547310" y="1126784"/>
                  </a:lnTo>
                  <a:lnTo>
                    <a:pt x="2552289" y="1176942"/>
                  </a:lnTo>
                  <a:lnTo>
                    <a:pt x="2555293" y="1227415"/>
                  </a:lnTo>
                  <a:lnTo>
                    <a:pt x="2556299" y="1278149"/>
                  </a:lnTo>
                  <a:lnTo>
                    <a:pt x="2555418" y="1326067"/>
                  </a:lnTo>
                  <a:lnTo>
                    <a:pt x="2552794" y="1373539"/>
                  </a:lnTo>
                  <a:lnTo>
                    <a:pt x="2548458" y="1420536"/>
                  </a:lnTo>
                  <a:lnTo>
                    <a:pt x="2542441" y="1467025"/>
                  </a:lnTo>
                  <a:lnTo>
                    <a:pt x="2534774" y="1512977"/>
                  </a:lnTo>
                  <a:lnTo>
                    <a:pt x="2525489" y="1558360"/>
                  </a:lnTo>
                  <a:lnTo>
                    <a:pt x="2514615" y="1603143"/>
                  </a:lnTo>
                  <a:lnTo>
                    <a:pt x="2502184" y="1647296"/>
                  </a:lnTo>
                  <a:lnTo>
                    <a:pt x="2488226" y="1690788"/>
                  </a:lnTo>
                  <a:lnTo>
                    <a:pt x="2472774" y="1733587"/>
                  </a:lnTo>
                  <a:lnTo>
                    <a:pt x="2455856" y="1775663"/>
                  </a:lnTo>
                  <a:lnTo>
                    <a:pt x="2437505" y="1816985"/>
                  </a:lnTo>
                  <a:lnTo>
                    <a:pt x="2417751" y="1857522"/>
                  </a:lnTo>
                  <a:lnTo>
                    <a:pt x="2396625" y="1897244"/>
                  </a:lnTo>
                  <a:lnTo>
                    <a:pt x="2374159" y="1936118"/>
                  </a:lnTo>
                  <a:lnTo>
                    <a:pt x="2350382" y="1974116"/>
                  </a:lnTo>
                  <a:lnTo>
                    <a:pt x="2325326" y="2011204"/>
                  </a:lnTo>
                  <a:lnTo>
                    <a:pt x="2299021" y="2047353"/>
                  </a:lnTo>
                  <a:lnTo>
                    <a:pt x="2271499" y="2082532"/>
                  </a:lnTo>
                  <a:lnTo>
                    <a:pt x="2242791" y="2116710"/>
                  </a:lnTo>
                  <a:lnTo>
                    <a:pt x="2212927" y="2149855"/>
                  </a:lnTo>
                  <a:lnTo>
                    <a:pt x="2181938" y="2181938"/>
                  </a:lnTo>
                  <a:lnTo>
                    <a:pt x="2149855" y="2212927"/>
                  </a:lnTo>
                  <a:lnTo>
                    <a:pt x="2116710" y="2242791"/>
                  </a:lnTo>
                  <a:lnTo>
                    <a:pt x="2082532" y="2271499"/>
                  </a:lnTo>
                  <a:lnTo>
                    <a:pt x="2047353" y="2299021"/>
                  </a:lnTo>
                  <a:lnTo>
                    <a:pt x="2011204" y="2325326"/>
                  </a:lnTo>
                  <a:lnTo>
                    <a:pt x="1974116" y="2350382"/>
                  </a:lnTo>
                  <a:lnTo>
                    <a:pt x="1936118" y="2374159"/>
                  </a:lnTo>
                  <a:lnTo>
                    <a:pt x="1897244" y="2396625"/>
                  </a:lnTo>
                  <a:lnTo>
                    <a:pt x="1857522" y="2417751"/>
                  </a:lnTo>
                  <a:lnTo>
                    <a:pt x="1816985" y="2437505"/>
                  </a:lnTo>
                  <a:lnTo>
                    <a:pt x="1775663" y="2455856"/>
                  </a:lnTo>
                  <a:lnTo>
                    <a:pt x="1733587" y="2472774"/>
                  </a:lnTo>
                  <a:lnTo>
                    <a:pt x="1690788" y="2488226"/>
                  </a:lnTo>
                  <a:lnTo>
                    <a:pt x="1647296" y="2502184"/>
                  </a:lnTo>
                  <a:lnTo>
                    <a:pt x="1603143" y="2514615"/>
                  </a:lnTo>
                  <a:lnTo>
                    <a:pt x="1558360" y="2525489"/>
                  </a:lnTo>
                  <a:lnTo>
                    <a:pt x="1512977" y="2534774"/>
                  </a:lnTo>
                  <a:lnTo>
                    <a:pt x="1467025" y="2542441"/>
                  </a:lnTo>
                  <a:lnTo>
                    <a:pt x="1420536" y="2548458"/>
                  </a:lnTo>
                  <a:lnTo>
                    <a:pt x="1373539" y="2552794"/>
                  </a:lnTo>
                  <a:lnTo>
                    <a:pt x="1326067" y="2555418"/>
                  </a:lnTo>
                  <a:lnTo>
                    <a:pt x="1278149" y="25562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9944" y="2698152"/>
              <a:ext cx="3646170" cy="1637030"/>
            </a:xfrm>
            <a:custGeom>
              <a:avLst/>
              <a:gdLst/>
              <a:ahLst/>
              <a:cxnLst/>
              <a:rect l="l" t="t" r="r" b="b"/>
              <a:pathLst>
                <a:path w="3646170" h="1637029">
                  <a:moveTo>
                    <a:pt x="291362" y="1169223"/>
                  </a:moveTo>
                  <a:lnTo>
                    <a:pt x="738737" y="1169223"/>
                  </a:lnTo>
                </a:path>
                <a:path w="3646170" h="1637029">
                  <a:moveTo>
                    <a:pt x="291362" y="1636583"/>
                  </a:moveTo>
                  <a:lnTo>
                    <a:pt x="291362" y="1169223"/>
                  </a:lnTo>
                </a:path>
                <a:path w="3646170" h="1637029">
                  <a:moveTo>
                    <a:pt x="3381412" y="1167966"/>
                  </a:moveTo>
                  <a:lnTo>
                    <a:pt x="2934037" y="1167966"/>
                  </a:lnTo>
                </a:path>
                <a:path w="3646170" h="1637029">
                  <a:moveTo>
                    <a:pt x="3381412" y="1635326"/>
                  </a:moveTo>
                  <a:lnTo>
                    <a:pt x="3381412" y="1167966"/>
                  </a:lnTo>
                </a:path>
                <a:path w="3646170" h="1637029">
                  <a:moveTo>
                    <a:pt x="251999" y="19640"/>
                  </a:moveTo>
                  <a:lnTo>
                    <a:pt x="0" y="19640"/>
                  </a:lnTo>
                </a:path>
                <a:path w="3646170" h="1637029">
                  <a:moveTo>
                    <a:pt x="3645801" y="0"/>
                  </a:moveTo>
                  <a:lnTo>
                    <a:pt x="3393801" y="0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804372" y="3930522"/>
              <a:ext cx="256540" cy="339090"/>
            </a:xfrm>
            <a:custGeom>
              <a:avLst/>
              <a:gdLst/>
              <a:ahLst/>
              <a:cxnLst/>
              <a:rect l="l" t="t" r="r" b="b"/>
              <a:pathLst>
                <a:path w="256539" h="339089">
                  <a:moveTo>
                    <a:pt x="256499" y="338699"/>
                  </a:moveTo>
                  <a:lnTo>
                    <a:pt x="0" y="338699"/>
                  </a:lnTo>
                  <a:lnTo>
                    <a:pt x="0" y="0"/>
                  </a:lnTo>
                  <a:lnTo>
                    <a:pt x="256499" y="0"/>
                  </a:lnTo>
                  <a:lnTo>
                    <a:pt x="256499" y="338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167890" y="1806516"/>
            <a:ext cx="720513" cy="698500"/>
            <a:chOff x="5375917" y="833289"/>
            <a:chExt cx="540385" cy="523875"/>
          </a:xfrm>
        </p:grpSpPr>
        <p:sp>
          <p:nvSpPr>
            <p:cNvPr id="13" name="object 13"/>
            <p:cNvSpPr/>
            <p:nvPr/>
          </p:nvSpPr>
          <p:spPr>
            <a:xfrm>
              <a:off x="5448934" y="833289"/>
              <a:ext cx="461009" cy="467359"/>
            </a:xfrm>
            <a:custGeom>
              <a:avLst/>
              <a:gdLst/>
              <a:ahLst/>
              <a:cxnLst/>
              <a:rect l="l" t="t" r="r" b="b"/>
              <a:pathLst>
                <a:path w="461010" h="467359">
                  <a:moveTo>
                    <a:pt x="460523" y="467360"/>
                  </a:moveTo>
                  <a:lnTo>
                    <a:pt x="0" y="467360"/>
                  </a:lnTo>
                </a:path>
                <a:path w="461010" h="467359">
                  <a:moveTo>
                    <a:pt x="460523" y="0"/>
                  </a:moveTo>
                  <a:lnTo>
                    <a:pt x="460523" y="467359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375917" y="1244187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994821" y="1792744"/>
            <a:ext cx="752687" cy="698500"/>
            <a:chOff x="2996115" y="822960"/>
            <a:chExt cx="564515" cy="523875"/>
          </a:xfrm>
        </p:grpSpPr>
        <p:sp>
          <p:nvSpPr>
            <p:cNvPr id="16" name="object 16"/>
            <p:cNvSpPr/>
            <p:nvPr/>
          </p:nvSpPr>
          <p:spPr>
            <a:xfrm>
              <a:off x="3002465" y="822960"/>
              <a:ext cx="510540" cy="467359"/>
            </a:xfrm>
            <a:custGeom>
              <a:avLst/>
              <a:gdLst/>
              <a:ahLst/>
              <a:cxnLst/>
              <a:rect l="l" t="t" r="r" b="b"/>
              <a:pathLst>
                <a:path w="510539" h="467359">
                  <a:moveTo>
                    <a:pt x="0" y="467359"/>
                  </a:moveTo>
                  <a:lnTo>
                    <a:pt x="510218" y="467359"/>
                  </a:lnTo>
                </a:path>
                <a:path w="510539" h="467359">
                  <a:moveTo>
                    <a:pt x="0" y="0"/>
                  </a:moveTo>
                  <a:lnTo>
                    <a:pt x="0" y="467359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47408" y="1233858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558266" y="1931373"/>
            <a:ext cx="1473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-533" dirty="0">
                <a:solidFill>
                  <a:srgbClr val="0034EC"/>
                </a:solidFill>
                <a:latin typeface="Arial Black"/>
                <a:cs typeface="Arial Black"/>
              </a:rPr>
              <a:t>4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21406" y="3851729"/>
            <a:ext cx="1989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-127" dirty="0">
                <a:solidFill>
                  <a:srgbClr val="0034EC"/>
                </a:solidFill>
                <a:latin typeface="Arial Black"/>
                <a:cs typeface="Arial Black"/>
              </a:rPr>
              <a:t>5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36530" y="5959190"/>
            <a:ext cx="2006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1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19136" y="5876003"/>
            <a:ext cx="342053" cy="452120"/>
          </a:xfrm>
          <a:custGeom>
            <a:avLst/>
            <a:gdLst/>
            <a:ahLst/>
            <a:cxnLst/>
            <a:rect l="l" t="t" r="r" b="b"/>
            <a:pathLst>
              <a:path w="256539" h="339089">
                <a:moveTo>
                  <a:pt x="256499" y="338699"/>
                </a:moveTo>
                <a:lnTo>
                  <a:pt x="0" y="338699"/>
                </a:lnTo>
                <a:lnTo>
                  <a:pt x="0" y="0"/>
                </a:lnTo>
                <a:lnTo>
                  <a:pt x="256499" y="0"/>
                </a:lnTo>
                <a:lnTo>
                  <a:pt x="256499" y="338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4316503" y="5899034"/>
            <a:ext cx="2269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9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66566" y="3852636"/>
            <a:ext cx="2023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-107" dirty="0">
                <a:solidFill>
                  <a:srgbClr val="0034EC"/>
                </a:solidFill>
                <a:latin typeface="Arial Black"/>
                <a:cs typeface="Arial Black"/>
              </a:rPr>
              <a:t>2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96545" y="1910753"/>
            <a:ext cx="2133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-13" dirty="0">
                <a:solidFill>
                  <a:srgbClr val="0034EC"/>
                </a:solidFill>
                <a:latin typeface="Arial Black"/>
                <a:cs typeface="Arial Black"/>
              </a:rPr>
              <a:t>1</a:t>
            </a:r>
            <a:endParaRPr sz="2133" dirty="0">
              <a:latin typeface="Arial Black"/>
              <a:cs typeface="Arial Blac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042592" y="2999200"/>
            <a:ext cx="4189307" cy="2926927"/>
            <a:chOff x="3031944" y="1727802"/>
            <a:chExt cx="3141980" cy="2195195"/>
          </a:xfrm>
        </p:grpSpPr>
        <p:sp>
          <p:nvSpPr>
            <p:cNvPr id="26" name="object 26"/>
            <p:cNvSpPr/>
            <p:nvPr/>
          </p:nvSpPr>
          <p:spPr>
            <a:xfrm>
              <a:off x="3031934" y="2644609"/>
              <a:ext cx="3141980" cy="1278255"/>
            </a:xfrm>
            <a:custGeom>
              <a:avLst/>
              <a:gdLst/>
              <a:ahLst/>
              <a:cxnLst/>
              <a:rect l="l" t="t" r="r" b="b"/>
              <a:pathLst>
                <a:path w="3141979" h="1278254">
                  <a:moveTo>
                    <a:pt x="112801" y="13233"/>
                  </a:moveTo>
                  <a:lnTo>
                    <a:pt x="0" y="13233"/>
                  </a:lnTo>
                  <a:lnTo>
                    <a:pt x="0" y="126034"/>
                  </a:lnTo>
                  <a:lnTo>
                    <a:pt x="112801" y="126034"/>
                  </a:lnTo>
                  <a:lnTo>
                    <a:pt x="112801" y="13233"/>
                  </a:lnTo>
                  <a:close/>
                </a:path>
                <a:path w="3141979" h="1278254">
                  <a:moveTo>
                    <a:pt x="528269" y="1165059"/>
                  </a:moveTo>
                  <a:lnTo>
                    <a:pt x="415467" y="1165059"/>
                  </a:lnTo>
                  <a:lnTo>
                    <a:pt x="415467" y="1277848"/>
                  </a:lnTo>
                  <a:lnTo>
                    <a:pt x="528269" y="1277848"/>
                  </a:lnTo>
                  <a:lnTo>
                    <a:pt x="528269" y="1165059"/>
                  </a:lnTo>
                  <a:close/>
                </a:path>
                <a:path w="3141979" h="1278254">
                  <a:moveTo>
                    <a:pt x="2721343" y="1165059"/>
                  </a:moveTo>
                  <a:lnTo>
                    <a:pt x="2608542" y="1165059"/>
                  </a:lnTo>
                  <a:lnTo>
                    <a:pt x="2608542" y="1277848"/>
                  </a:lnTo>
                  <a:lnTo>
                    <a:pt x="2721343" y="1277848"/>
                  </a:lnTo>
                  <a:lnTo>
                    <a:pt x="2721343" y="1165059"/>
                  </a:lnTo>
                  <a:close/>
                </a:path>
                <a:path w="3141979" h="1278254">
                  <a:moveTo>
                    <a:pt x="3141675" y="0"/>
                  </a:moveTo>
                  <a:lnTo>
                    <a:pt x="3028886" y="0"/>
                  </a:lnTo>
                  <a:lnTo>
                    <a:pt x="3028886" y="112801"/>
                  </a:lnTo>
                  <a:lnTo>
                    <a:pt x="3141675" y="112801"/>
                  </a:lnTo>
                  <a:lnTo>
                    <a:pt x="3141675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300994" y="1727809"/>
              <a:ext cx="542290" cy="561340"/>
            </a:xfrm>
            <a:custGeom>
              <a:avLst/>
              <a:gdLst/>
              <a:ahLst/>
              <a:cxnLst/>
              <a:rect l="l" t="t" r="r" b="b"/>
              <a:pathLst>
                <a:path w="542289" h="561339">
                  <a:moveTo>
                    <a:pt x="73266" y="396062"/>
                  </a:moveTo>
                  <a:lnTo>
                    <a:pt x="70116" y="392912"/>
                  </a:lnTo>
                  <a:lnTo>
                    <a:pt x="62369" y="392912"/>
                  </a:lnTo>
                  <a:lnTo>
                    <a:pt x="59220" y="396062"/>
                  </a:lnTo>
                  <a:lnTo>
                    <a:pt x="59220" y="438035"/>
                  </a:lnTo>
                  <a:lnTo>
                    <a:pt x="62369" y="441185"/>
                  </a:lnTo>
                  <a:lnTo>
                    <a:pt x="66243" y="441185"/>
                  </a:lnTo>
                  <a:lnTo>
                    <a:pt x="70116" y="441185"/>
                  </a:lnTo>
                  <a:lnTo>
                    <a:pt x="73266" y="438035"/>
                  </a:lnTo>
                  <a:lnTo>
                    <a:pt x="73266" y="396062"/>
                  </a:lnTo>
                  <a:close/>
                </a:path>
                <a:path w="542289" h="561339">
                  <a:moveTo>
                    <a:pt x="90119" y="481355"/>
                  </a:moveTo>
                  <a:lnTo>
                    <a:pt x="86969" y="478205"/>
                  </a:lnTo>
                  <a:lnTo>
                    <a:pt x="83096" y="478205"/>
                  </a:lnTo>
                  <a:lnTo>
                    <a:pt x="73266" y="478205"/>
                  </a:lnTo>
                  <a:lnTo>
                    <a:pt x="73266" y="464502"/>
                  </a:lnTo>
                  <a:lnTo>
                    <a:pt x="70116" y="461352"/>
                  </a:lnTo>
                  <a:lnTo>
                    <a:pt x="62369" y="461352"/>
                  </a:lnTo>
                  <a:lnTo>
                    <a:pt x="59220" y="464502"/>
                  </a:lnTo>
                  <a:lnTo>
                    <a:pt x="59220" y="489115"/>
                  </a:lnTo>
                  <a:lnTo>
                    <a:pt x="62369" y="492252"/>
                  </a:lnTo>
                  <a:lnTo>
                    <a:pt x="86969" y="492252"/>
                  </a:lnTo>
                  <a:lnTo>
                    <a:pt x="90119" y="489115"/>
                  </a:lnTo>
                  <a:lnTo>
                    <a:pt x="90119" y="481355"/>
                  </a:lnTo>
                  <a:close/>
                </a:path>
                <a:path w="542289" h="561339">
                  <a:moveTo>
                    <a:pt x="164668" y="481355"/>
                  </a:moveTo>
                  <a:lnTo>
                    <a:pt x="161531" y="478205"/>
                  </a:lnTo>
                  <a:lnTo>
                    <a:pt x="157645" y="478205"/>
                  </a:lnTo>
                  <a:lnTo>
                    <a:pt x="116484" y="478205"/>
                  </a:lnTo>
                  <a:lnTo>
                    <a:pt x="113347" y="481355"/>
                  </a:lnTo>
                  <a:lnTo>
                    <a:pt x="113347" y="489115"/>
                  </a:lnTo>
                  <a:lnTo>
                    <a:pt x="116484" y="492252"/>
                  </a:lnTo>
                  <a:lnTo>
                    <a:pt x="161531" y="492252"/>
                  </a:lnTo>
                  <a:lnTo>
                    <a:pt x="164668" y="489115"/>
                  </a:lnTo>
                  <a:lnTo>
                    <a:pt x="164668" y="481355"/>
                  </a:lnTo>
                  <a:close/>
                </a:path>
                <a:path w="542289" h="561339">
                  <a:moveTo>
                    <a:pt x="428650" y="481355"/>
                  </a:moveTo>
                  <a:lnTo>
                    <a:pt x="425513" y="478205"/>
                  </a:lnTo>
                  <a:lnTo>
                    <a:pt x="421627" y="478205"/>
                  </a:lnTo>
                  <a:lnTo>
                    <a:pt x="380466" y="478205"/>
                  </a:lnTo>
                  <a:lnTo>
                    <a:pt x="377329" y="481355"/>
                  </a:lnTo>
                  <a:lnTo>
                    <a:pt x="377329" y="489115"/>
                  </a:lnTo>
                  <a:lnTo>
                    <a:pt x="380466" y="492252"/>
                  </a:lnTo>
                  <a:lnTo>
                    <a:pt x="425513" y="492252"/>
                  </a:lnTo>
                  <a:lnTo>
                    <a:pt x="428650" y="489115"/>
                  </a:lnTo>
                  <a:lnTo>
                    <a:pt x="428650" y="481355"/>
                  </a:lnTo>
                  <a:close/>
                </a:path>
                <a:path w="542289" h="561339">
                  <a:moveTo>
                    <a:pt x="482777" y="464502"/>
                  </a:moveTo>
                  <a:lnTo>
                    <a:pt x="479628" y="461352"/>
                  </a:lnTo>
                  <a:lnTo>
                    <a:pt x="475754" y="461352"/>
                  </a:lnTo>
                  <a:lnTo>
                    <a:pt x="471868" y="461352"/>
                  </a:lnTo>
                  <a:lnTo>
                    <a:pt x="468731" y="464502"/>
                  </a:lnTo>
                  <a:lnTo>
                    <a:pt x="468731" y="478205"/>
                  </a:lnTo>
                  <a:lnTo>
                    <a:pt x="455015" y="478205"/>
                  </a:lnTo>
                  <a:lnTo>
                    <a:pt x="451878" y="481355"/>
                  </a:lnTo>
                  <a:lnTo>
                    <a:pt x="451878" y="489115"/>
                  </a:lnTo>
                  <a:lnTo>
                    <a:pt x="455015" y="492252"/>
                  </a:lnTo>
                  <a:lnTo>
                    <a:pt x="479628" y="492252"/>
                  </a:lnTo>
                  <a:lnTo>
                    <a:pt x="482777" y="489115"/>
                  </a:lnTo>
                  <a:lnTo>
                    <a:pt x="482777" y="464502"/>
                  </a:lnTo>
                  <a:close/>
                </a:path>
                <a:path w="542289" h="561339">
                  <a:moveTo>
                    <a:pt x="482777" y="396062"/>
                  </a:moveTo>
                  <a:lnTo>
                    <a:pt x="479628" y="392912"/>
                  </a:lnTo>
                  <a:lnTo>
                    <a:pt x="475754" y="392912"/>
                  </a:lnTo>
                  <a:lnTo>
                    <a:pt x="471868" y="392912"/>
                  </a:lnTo>
                  <a:lnTo>
                    <a:pt x="468731" y="396062"/>
                  </a:lnTo>
                  <a:lnTo>
                    <a:pt x="468731" y="438035"/>
                  </a:lnTo>
                  <a:lnTo>
                    <a:pt x="471868" y="441185"/>
                  </a:lnTo>
                  <a:lnTo>
                    <a:pt x="479628" y="441185"/>
                  </a:lnTo>
                  <a:lnTo>
                    <a:pt x="482777" y="438035"/>
                  </a:lnTo>
                  <a:lnTo>
                    <a:pt x="482777" y="396062"/>
                  </a:lnTo>
                  <a:close/>
                </a:path>
                <a:path w="542289" h="561339">
                  <a:moveTo>
                    <a:pt x="541997" y="243776"/>
                  </a:moveTo>
                  <a:lnTo>
                    <a:pt x="540664" y="241465"/>
                  </a:lnTo>
                  <a:lnTo>
                    <a:pt x="527964" y="234137"/>
                  </a:lnTo>
                  <a:lnTo>
                    <a:pt x="527964" y="258445"/>
                  </a:lnTo>
                  <a:lnTo>
                    <a:pt x="527964" y="310616"/>
                  </a:lnTo>
                  <a:lnTo>
                    <a:pt x="475754" y="340741"/>
                  </a:lnTo>
                  <a:lnTo>
                    <a:pt x="423570" y="310616"/>
                  </a:lnTo>
                  <a:lnTo>
                    <a:pt x="423570" y="258445"/>
                  </a:lnTo>
                  <a:lnTo>
                    <a:pt x="474421" y="287820"/>
                  </a:lnTo>
                  <a:lnTo>
                    <a:pt x="477100" y="287820"/>
                  </a:lnTo>
                  <a:lnTo>
                    <a:pt x="503847" y="272364"/>
                  </a:lnTo>
                  <a:lnTo>
                    <a:pt x="527964" y="258445"/>
                  </a:lnTo>
                  <a:lnTo>
                    <a:pt x="527964" y="234137"/>
                  </a:lnTo>
                  <a:lnTo>
                    <a:pt x="520928" y="230073"/>
                  </a:lnTo>
                  <a:lnTo>
                    <a:pt x="520928" y="246291"/>
                  </a:lnTo>
                  <a:lnTo>
                    <a:pt x="475754" y="272364"/>
                  </a:lnTo>
                  <a:lnTo>
                    <a:pt x="451637" y="258445"/>
                  </a:lnTo>
                  <a:lnTo>
                    <a:pt x="430580" y="246291"/>
                  </a:lnTo>
                  <a:lnTo>
                    <a:pt x="475754" y="220205"/>
                  </a:lnTo>
                  <a:lnTo>
                    <a:pt x="520928" y="246291"/>
                  </a:lnTo>
                  <a:lnTo>
                    <a:pt x="520928" y="230073"/>
                  </a:lnTo>
                  <a:lnTo>
                    <a:pt x="503847" y="220205"/>
                  </a:lnTo>
                  <a:lnTo>
                    <a:pt x="482777" y="208051"/>
                  </a:lnTo>
                  <a:lnTo>
                    <a:pt x="482777" y="71843"/>
                  </a:lnTo>
                  <a:lnTo>
                    <a:pt x="479628" y="68707"/>
                  </a:lnTo>
                  <a:lnTo>
                    <a:pt x="475754" y="68707"/>
                  </a:lnTo>
                  <a:lnTo>
                    <a:pt x="337235" y="68707"/>
                  </a:lnTo>
                  <a:lnTo>
                    <a:pt x="337235" y="53682"/>
                  </a:lnTo>
                  <a:lnTo>
                    <a:pt x="337235" y="39014"/>
                  </a:lnTo>
                  <a:lnTo>
                    <a:pt x="335902" y="36703"/>
                  </a:lnTo>
                  <a:lnTo>
                    <a:pt x="323189" y="29362"/>
                  </a:lnTo>
                  <a:lnTo>
                    <a:pt x="323189" y="53682"/>
                  </a:lnTo>
                  <a:lnTo>
                    <a:pt x="323189" y="71843"/>
                  </a:lnTo>
                  <a:lnTo>
                    <a:pt x="323189" y="79603"/>
                  </a:lnTo>
                  <a:lnTo>
                    <a:pt x="323189" y="105841"/>
                  </a:lnTo>
                  <a:lnTo>
                    <a:pt x="270992" y="135978"/>
                  </a:lnTo>
                  <a:lnTo>
                    <a:pt x="218808" y="105841"/>
                  </a:lnTo>
                  <a:lnTo>
                    <a:pt x="218808" y="79603"/>
                  </a:lnTo>
                  <a:lnTo>
                    <a:pt x="218808" y="71843"/>
                  </a:lnTo>
                  <a:lnTo>
                    <a:pt x="218808" y="53682"/>
                  </a:lnTo>
                  <a:lnTo>
                    <a:pt x="269659" y="83045"/>
                  </a:lnTo>
                  <a:lnTo>
                    <a:pt x="272338" y="83045"/>
                  </a:lnTo>
                  <a:lnTo>
                    <a:pt x="299085" y="67602"/>
                  </a:lnTo>
                  <a:lnTo>
                    <a:pt x="323189" y="53682"/>
                  </a:lnTo>
                  <a:lnTo>
                    <a:pt x="323189" y="29362"/>
                  </a:lnTo>
                  <a:lnTo>
                    <a:pt x="316179" y="25323"/>
                  </a:lnTo>
                  <a:lnTo>
                    <a:pt x="316179" y="41529"/>
                  </a:lnTo>
                  <a:lnTo>
                    <a:pt x="270992" y="67602"/>
                  </a:lnTo>
                  <a:lnTo>
                    <a:pt x="246888" y="53682"/>
                  </a:lnTo>
                  <a:lnTo>
                    <a:pt x="225818" y="41529"/>
                  </a:lnTo>
                  <a:lnTo>
                    <a:pt x="270992" y="15443"/>
                  </a:lnTo>
                  <a:lnTo>
                    <a:pt x="316179" y="41529"/>
                  </a:lnTo>
                  <a:lnTo>
                    <a:pt x="316179" y="25323"/>
                  </a:lnTo>
                  <a:lnTo>
                    <a:pt x="299085" y="15443"/>
                  </a:lnTo>
                  <a:lnTo>
                    <a:pt x="272338" y="0"/>
                  </a:lnTo>
                  <a:lnTo>
                    <a:pt x="269659" y="0"/>
                  </a:lnTo>
                  <a:lnTo>
                    <a:pt x="206095" y="36703"/>
                  </a:lnTo>
                  <a:lnTo>
                    <a:pt x="204762" y="39014"/>
                  </a:lnTo>
                  <a:lnTo>
                    <a:pt x="204762" y="68707"/>
                  </a:lnTo>
                  <a:lnTo>
                    <a:pt x="62369" y="68707"/>
                  </a:lnTo>
                  <a:lnTo>
                    <a:pt x="59220" y="71843"/>
                  </a:lnTo>
                  <a:lnTo>
                    <a:pt x="59220" y="208051"/>
                  </a:lnTo>
                  <a:lnTo>
                    <a:pt x="1333" y="241465"/>
                  </a:lnTo>
                  <a:lnTo>
                    <a:pt x="0" y="243776"/>
                  </a:lnTo>
                  <a:lnTo>
                    <a:pt x="0" y="317169"/>
                  </a:lnTo>
                  <a:lnTo>
                    <a:pt x="1333" y="319493"/>
                  </a:lnTo>
                  <a:lnTo>
                    <a:pt x="59220" y="352920"/>
                  </a:lnTo>
                  <a:lnTo>
                    <a:pt x="59220" y="369582"/>
                  </a:lnTo>
                  <a:lnTo>
                    <a:pt x="62369" y="372732"/>
                  </a:lnTo>
                  <a:lnTo>
                    <a:pt x="66243" y="372732"/>
                  </a:lnTo>
                  <a:lnTo>
                    <a:pt x="70116" y="372732"/>
                  </a:lnTo>
                  <a:lnTo>
                    <a:pt x="73266" y="369582"/>
                  </a:lnTo>
                  <a:lnTo>
                    <a:pt x="73266" y="352920"/>
                  </a:lnTo>
                  <a:lnTo>
                    <a:pt x="94322" y="340741"/>
                  </a:lnTo>
                  <a:lnTo>
                    <a:pt x="131140" y="319493"/>
                  </a:lnTo>
                  <a:lnTo>
                    <a:pt x="132473" y="317169"/>
                  </a:lnTo>
                  <a:lnTo>
                    <a:pt x="132473" y="258445"/>
                  </a:lnTo>
                  <a:lnTo>
                    <a:pt x="132473" y="243776"/>
                  </a:lnTo>
                  <a:lnTo>
                    <a:pt x="131140" y="241465"/>
                  </a:lnTo>
                  <a:lnTo>
                    <a:pt x="118427" y="234124"/>
                  </a:lnTo>
                  <a:lnTo>
                    <a:pt x="118427" y="258445"/>
                  </a:lnTo>
                  <a:lnTo>
                    <a:pt x="118427" y="310616"/>
                  </a:lnTo>
                  <a:lnTo>
                    <a:pt x="66243" y="340741"/>
                  </a:lnTo>
                  <a:lnTo>
                    <a:pt x="14033" y="310616"/>
                  </a:lnTo>
                  <a:lnTo>
                    <a:pt x="14033" y="258445"/>
                  </a:lnTo>
                  <a:lnTo>
                    <a:pt x="64897" y="287820"/>
                  </a:lnTo>
                  <a:lnTo>
                    <a:pt x="67576" y="287820"/>
                  </a:lnTo>
                  <a:lnTo>
                    <a:pt x="94322" y="272364"/>
                  </a:lnTo>
                  <a:lnTo>
                    <a:pt x="118427" y="258445"/>
                  </a:lnTo>
                  <a:lnTo>
                    <a:pt x="118427" y="234124"/>
                  </a:lnTo>
                  <a:lnTo>
                    <a:pt x="111417" y="230085"/>
                  </a:lnTo>
                  <a:lnTo>
                    <a:pt x="111417" y="246291"/>
                  </a:lnTo>
                  <a:lnTo>
                    <a:pt x="66243" y="272364"/>
                  </a:lnTo>
                  <a:lnTo>
                    <a:pt x="42138" y="258445"/>
                  </a:lnTo>
                  <a:lnTo>
                    <a:pt x="21069" y="246291"/>
                  </a:lnTo>
                  <a:lnTo>
                    <a:pt x="66243" y="220205"/>
                  </a:lnTo>
                  <a:lnTo>
                    <a:pt x="111417" y="246291"/>
                  </a:lnTo>
                  <a:lnTo>
                    <a:pt x="111417" y="230085"/>
                  </a:lnTo>
                  <a:lnTo>
                    <a:pt x="94322" y="220205"/>
                  </a:lnTo>
                  <a:lnTo>
                    <a:pt x="73266" y="208051"/>
                  </a:lnTo>
                  <a:lnTo>
                    <a:pt x="73266" y="82753"/>
                  </a:lnTo>
                  <a:lnTo>
                    <a:pt x="204762" y="82753"/>
                  </a:lnTo>
                  <a:lnTo>
                    <a:pt x="204762" y="112407"/>
                  </a:lnTo>
                  <a:lnTo>
                    <a:pt x="206095" y="114731"/>
                  </a:lnTo>
                  <a:lnTo>
                    <a:pt x="263982" y="148145"/>
                  </a:lnTo>
                  <a:lnTo>
                    <a:pt x="263982" y="412813"/>
                  </a:lnTo>
                  <a:lnTo>
                    <a:pt x="206095" y="446227"/>
                  </a:lnTo>
                  <a:lnTo>
                    <a:pt x="204762" y="448551"/>
                  </a:lnTo>
                  <a:lnTo>
                    <a:pt x="204762" y="478205"/>
                  </a:lnTo>
                  <a:lnTo>
                    <a:pt x="191046" y="478205"/>
                  </a:lnTo>
                  <a:lnTo>
                    <a:pt x="187909" y="481355"/>
                  </a:lnTo>
                  <a:lnTo>
                    <a:pt x="187909" y="489115"/>
                  </a:lnTo>
                  <a:lnTo>
                    <a:pt x="191046" y="492252"/>
                  </a:lnTo>
                  <a:lnTo>
                    <a:pt x="204762" y="492252"/>
                  </a:lnTo>
                  <a:lnTo>
                    <a:pt x="204762" y="521944"/>
                  </a:lnTo>
                  <a:lnTo>
                    <a:pt x="206095" y="524256"/>
                  </a:lnTo>
                  <a:lnTo>
                    <a:pt x="269659" y="560959"/>
                  </a:lnTo>
                  <a:lnTo>
                    <a:pt x="272338" y="560959"/>
                  </a:lnTo>
                  <a:lnTo>
                    <a:pt x="299085" y="545515"/>
                  </a:lnTo>
                  <a:lnTo>
                    <a:pt x="335902" y="524256"/>
                  </a:lnTo>
                  <a:lnTo>
                    <a:pt x="337235" y="521944"/>
                  </a:lnTo>
                  <a:lnTo>
                    <a:pt x="337235" y="492252"/>
                  </a:lnTo>
                  <a:lnTo>
                    <a:pt x="350951" y="492252"/>
                  </a:lnTo>
                  <a:lnTo>
                    <a:pt x="354088" y="489115"/>
                  </a:lnTo>
                  <a:lnTo>
                    <a:pt x="354088" y="481355"/>
                  </a:lnTo>
                  <a:lnTo>
                    <a:pt x="350951" y="478205"/>
                  </a:lnTo>
                  <a:lnTo>
                    <a:pt x="347065" y="478205"/>
                  </a:lnTo>
                  <a:lnTo>
                    <a:pt x="337235" y="478205"/>
                  </a:lnTo>
                  <a:lnTo>
                    <a:pt x="337235" y="463219"/>
                  </a:lnTo>
                  <a:lnTo>
                    <a:pt x="337235" y="448551"/>
                  </a:lnTo>
                  <a:lnTo>
                    <a:pt x="335902" y="446227"/>
                  </a:lnTo>
                  <a:lnTo>
                    <a:pt x="323189" y="438886"/>
                  </a:lnTo>
                  <a:lnTo>
                    <a:pt x="323189" y="463219"/>
                  </a:lnTo>
                  <a:lnTo>
                    <a:pt x="323189" y="481355"/>
                  </a:lnTo>
                  <a:lnTo>
                    <a:pt x="323189" y="489115"/>
                  </a:lnTo>
                  <a:lnTo>
                    <a:pt x="323189" y="515378"/>
                  </a:lnTo>
                  <a:lnTo>
                    <a:pt x="270992" y="545515"/>
                  </a:lnTo>
                  <a:lnTo>
                    <a:pt x="218808" y="515378"/>
                  </a:lnTo>
                  <a:lnTo>
                    <a:pt x="218808" y="489115"/>
                  </a:lnTo>
                  <a:lnTo>
                    <a:pt x="218808" y="481355"/>
                  </a:lnTo>
                  <a:lnTo>
                    <a:pt x="218808" y="463219"/>
                  </a:lnTo>
                  <a:lnTo>
                    <a:pt x="269659" y="492582"/>
                  </a:lnTo>
                  <a:lnTo>
                    <a:pt x="272338" y="492582"/>
                  </a:lnTo>
                  <a:lnTo>
                    <a:pt x="299085" y="477139"/>
                  </a:lnTo>
                  <a:lnTo>
                    <a:pt x="323189" y="463219"/>
                  </a:lnTo>
                  <a:lnTo>
                    <a:pt x="323189" y="438886"/>
                  </a:lnTo>
                  <a:lnTo>
                    <a:pt x="316179" y="434848"/>
                  </a:lnTo>
                  <a:lnTo>
                    <a:pt x="316179" y="451053"/>
                  </a:lnTo>
                  <a:lnTo>
                    <a:pt x="270992" y="477139"/>
                  </a:lnTo>
                  <a:lnTo>
                    <a:pt x="246888" y="463219"/>
                  </a:lnTo>
                  <a:lnTo>
                    <a:pt x="225818" y="451053"/>
                  </a:lnTo>
                  <a:lnTo>
                    <a:pt x="270992" y="424967"/>
                  </a:lnTo>
                  <a:lnTo>
                    <a:pt x="316179" y="451053"/>
                  </a:lnTo>
                  <a:lnTo>
                    <a:pt x="316179" y="434848"/>
                  </a:lnTo>
                  <a:lnTo>
                    <a:pt x="299085" y="424967"/>
                  </a:lnTo>
                  <a:lnTo>
                    <a:pt x="278015" y="412813"/>
                  </a:lnTo>
                  <a:lnTo>
                    <a:pt x="278015" y="148145"/>
                  </a:lnTo>
                  <a:lnTo>
                    <a:pt x="299085" y="135978"/>
                  </a:lnTo>
                  <a:lnTo>
                    <a:pt x="335902" y="114731"/>
                  </a:lnTo>
                  <a:lnTo>
                    <a:pt x="337235" y="112407"/>
                  </a:lnTo>
                  <a:lnTo>
                    <a:pt x="337235" y="82753"/>
                  </a:lnTo>
                  <a:lnTo>
                    <a:pt x="468731" y="82753"/>
                  </a:lnTo>
                  <a:lnTo>
                    <a:pt x="468731" y="208051"/>
                  </a:lnTo>
                  <a:lnTo>
                    <a:pt x="410857" y="241465"/>
                  </a:lnTo>
                  <a:lnTo>
                    <a:pt x="409524" y="243776"/>
                  </a:lnTo>
                  <a:lnTo>
                    <a:pt x="409524" y="317169"/>
                  </a:lnTo>
                  <a:lnTo>
                    <a:pt x="410857" y="319493"/>
                  </a:lnTo>
                  <a:lnTo>
                    <a:pt x="468731" y="352920"/>
                  </a:lnTo>
                  <a:lnTo>
                    <a:pt x="468731" y="369582"/>
                  </a:lnTo>
                  <a:lnTo>
                    <a:pt x="471868" y="372732"/>
                  </a:lnTo>
                  <a:lnTo>
                    <a:pt x="479628" y="372732"/>
                  </a:lnTo>
                  <a:lnTo>
                    <a:pt x="482777" y="369582"/>
                  </a:lnTo>
                  <a:lnTo>
                    <a:pt x="482777" y="352920"/>
                  </a:lnTo>
                  <a:lnTo>
                    <a:pt x="503847" y="340741"/>
                  </a:lnTo>
                  <a:lnTo>
                    <a:pt x="540664" y="319493"/>
                  </a:lnTo>
                  <a:lnTo>
                    <a:pt x="541997" y="317169"/>
                  </a:lnTo>
                  <a:lnTo>
                    <a:pt x="541997" y="258445"/>
                  </a:lnTo>
                  <a:lnTo>
                    <a:pt x="541997" y="2437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44779" y="3907066"/>
            <a:ext cx="2787227" cy="144533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ct val="80000"/>
              </a:lnSpc>
            </a:pPr>
            <a:r>
              <a:rPr sz="2200" dirty="0">
                <a:solidFill>
                  <a:schemeClr val="bg1"/>
                </a:solidFill>
              </a:rPr>
              <a:t>Возможные ситуации, в которых требуется проведение анализа конкурентного окружения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8D69F1-24B6-58E1-468E-3EEC7DD74834}"/>
              </a:ext>
            </a:extLst>
          </p:cNvPr>
          <p:cNvSpPr txBox="1"/>
          <p:nvPr/>
        </p:nvSpPr>
        <p:spPr>
          <a:xfrm>
            <a:off x="586952" y="5654388"/>
            <a:ext cx="3419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/>
              <a:t>разработка</a:t>
            </a:r>
            <a:br>
              <a:rPr lang="ru-RU" sz="2000" dirty="0"/>
            </a:br>
            <a:r>
              <a:rPr lang="ru-RU" sz="2000" b="1" dirty="0"/>
              <a:t>маркетинговой стратегии</a:t>
            </a:r>
            <a:r>
              <a:rPr lang="ru-RU" sz="2000" dirty="0"/>
              <a:t>, </a:t>
            </a:r>
            <a:r>
              <a:rPr lang="ru-RU" sz="2000" b="1" dirty="0"/>
              <a:t>позиционирования</a:t>
            </a:r>
            <a:r>
              <a:rPr lang="ru-RU" sz="2000" dirty="0"/>
              <a:t> товара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D88E6-7A8E-DEF5-AF74-33381A34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312" y="367476"/>
            <a:ext cx="10474065" cy="659807"/>
          </a:xfrm>
        </p:spPr>
        <p:txBody>
          <a:bodyPr>
            <a:normAutofit fontScale="90000"/>
          </a:bodyPr>
          <a:lstStyle/>
          <a:p>
            <a:r>
              <a:rPr lang="ru-RU" dirty="0"/>
              <a:t>Когда / зачем проводить анализ конкурентов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7356003-1CD0-7610-7393-927495CF1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24589"/>
            <a:ext cx="10730400" cy="736333"/>
          </a:xfrm>
        </p:spPr>
        <p:txBody>
          <a:bodyPr/>
          <a:lstStyle/>
          <a:p>
            <a:r>
              <a:rPr lang="ru-RU" dirty="0"/>
              <a:t>Что такое фича?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D43BD-EAD8-B23D-22CF-4F7B7C972125}"/>
              </a:ext>
            </a:extLst>
          </p:cNvPr>
          <p:cNvSpPr txBox="1"/>
          <p:nvPr/>
        </p:nvSpPr>
        <p:spPr>
          <a:xfrm>
            <a:off x="803868" y="2964264"/>
            <a:ext cx="2723103" cy="165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1A064-4BBC-2FD5-F6F6-396231DEB706}"/>
              </a:ext>
            </a:extLst>
          </p:cNvPr>
          <p:cNvSpPr txBox="1"/>
          <p:nvPr/>
        </p:nvSpPr>
        <p:spPr>
          <a:xfrm>
            <a:off x="653143" y="1128610"/>
            <a:ext cx="11143622" cy="54522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000" dirty="0"/>
              <a:t>Фича — возможность / свойство вашего продукта, которое приносит ценность.</a:t>
            </a:r>
          </a:p>
          <a:p>
            <a:pPr>
              <a:spcBef>
                <a:spcPts val="1000"/>
              </a:spcBef>
            </a:pPr>
            <a:r>
              <a:rPr lang="ru-RU" sz="2000" dirty="0"/>
              <a:t>Примеры продуктовых фичей: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Электросамокат</a:t>
            </a:r>
            <a:r>
              <a:rPr lang="ru-RU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Передняя фара — возможность ехать в слабоосвещённых местах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Задний габарит — важно для безопасности ночью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Удалённая блокировка — безопасность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Картографическое приложение </a:t>
            </a:r>
            <a:r>
              <a:rPr lang="ru-RU" sz="2000" dirty="0"/>
              <a:t>(2</a:t>
            </a:r>
            <a:r>
              <a:rPr lang="en-US" sz="2000" dirty="0"/>
              <a:t>GIS</a:t>
            </a:r>
            <a:r>
              <a:rPr lang="ru-RU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Возможность найти адрес по тексту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Построение маршрута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Навигатор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Поиск ближайших организаций по типу (аптека, продуктовый магазин и т.п.)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Вечеринка / день рождения / новый год с друзьями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Аудиосистема — можно потанцевать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Кальян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Настольные игры — можно поиграть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Баня — можно попариться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Природа рядом — возможность прогуляться до живописного места</a:t>
            </a:r>
          </a:p>
        </p:txBody>
      </p:sp>
    </p:spTree>
    <p:extLst>
      <p:ext uri="{BB962C8B-B14F-4D97-AF65-F5344CB8AC3E}">
        <p14:creationId xmlns:p14="http://schemas.microsoft.com/office/powerpoint/2010/main" val="4889252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7AD06-C93A-13D6-42ED-72FF909C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312" y="367476"/>
            <a:ext cx="7079901" cy="659807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Конкуренция в каналах продаж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655A9-0293-6176-B62D-EECB34D62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312" y="1132461"/>
            <a:ext cx="10939818" cy="334610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Если мы хотим зарабатывать, используя рекламу в тех же каналах, нам нужно ответить себе на два вопроса: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Выше ли наша </a:t>
            </a:r>
            <a:r>
              <a:rPr lang="ru-RU" sz="2400" b="1" dirty="0"/>
              <a:t>маржа</a:t>
            </a:r>
            <a:r>
              <a:rPr lang="ru-RU" sz="2400" dirty="0"/>
              <a:t>, чем у наших конкурентов по таргетингу?</a:t>
            </a:r>
          </a:p>
          <a:p>
            <a:pPr lvl="1">
              <a:lnSpc>
                <a:spcPct val="100000"/>
              </a:lnSpc>
            </a:pPr>
            <a:r>
              <a:rPr lang="ru-RU" sz="2000" b="1" dirty="0"/>
              <a:t>За счет чего?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Выше ли наша </a:t>
            </a:r>
            <a:r>
              <a:rPr lang="ru-RU" sz="2400" b="1" dirty="0"/>
              <a:t>конверсия</a:t>
            </a:r>
            <a:r>
              <a:rPr lang="ru-RU" sz="2400" dirty="0"/>
              <a:t> в покупателя, чем у наших конкурентов по таргетингу?</a:t>
            </a:r>
          </a:p>
          <a:p>
            <a:pPr lvl="1">
              <a:lnSpc>
                <a:spcPct val="100000"/>
              </a:lnSpc>
            </a:pPr>
            <a:r>
              <a:rPr lang="ru-RU" sz="2000" b="1" dirty="0"/>
              <a:t>За счет чего конверсия будет выше</a:t>
            </a:r>
            <a:r>
              <a:rPr lang="ru-RU" sz="2000" dirty="0"/>
              <a:t>?</a:t>
            </a:r>
          </a:p>
          <a:p>
            <a:pPr lvl="1">
              <a:lnSpc>
                <a:spcPct val="100000"/>
              </a:lnSpc>
            </a:pPr>
            <a:r>
              <a:rPr lang="ru-RU" sz="2000" b="1" dirty="0"/>
              <a:t>Что</a:t>
            </a:r>
            <a:r>
              <a:rPr lang="ru-RU" sz="2000" dirty="0"/>
              <a:t> такого </a:t>
            </a:r>
            <a:r>
              <a:rPr lang="ru-RU" sz="2000" b="1" dirty="0"/>
              <a:t>ценного мы предлагаем</a:t>
            </a:r>
            <a:r>
              <a:rPr lang="ru-RU" sz="2000" dirty="0"/>
              <a:t>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ABDD11-AAFE-362D-60C6-296DCBA31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3" y="4642338"/>
            <a:ext cx="4392211" cy="21274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6927CE-872C-3225-E0A9-51ACA563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3784600"/>
            <a:ext cx="5080000" cy="307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06717-6E35-9C63-3369-87A0763DCE59}"/>
              </a:ext>
            </a:extLst>
          </p:cNvPr>
          <p:cNvSpPr txBox="1"/>
          <p:nvPr/>
        </p:nvSpPr>
        <p:spPr>
          <a:xfrm>
            <a:off x="4891315" y="4913643"/>
            <a:ext cx="2523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C00000"/>
                </a:solidFill>
              </a:rPr>
              <a:t>Контекстная реклама всё время дорожает!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Unfair advantage</a:t>
            </a:r>
            <a:endParaRPr lang="ru-RU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641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A13E7-2A20-778D-752B-D8A91220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79" y="284948"/>
            <a:ext cx="6547339" cy="589468"/>
          </a:xfrm>
        </p:spPr>
        <p:txBody>
          <a:bodyPr>
            <a:normAutofit fontScale="90000"/>
          </a:bodyPr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A76544-0559-38F2-2D4E-CD3341321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79" y="984948"/>
            <a:ext cx="4883501" cy="661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1. Поисковая выдача по ключевым запросам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03280-EEC0-6792-89CE-C2ACE52B76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70" r="13532"/>
          <a:stretch/>
        </p:blipFill>
        <p:spPr>
          <a:xfrm>
            <a:off x="734215" y="1646143"/>
            <a:ext cx="4497474" cy="521185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3CBF0996-89AC-4106-1746-B664004A0D94}"/>
              </a:ext>
            </a:extLst>
          </p:cNvPr>
          <p:cNvSpPr txBox="1">
            <a:spLocks/>
          </p:cNvSpPr>
          <p:nvPr/>
        </p:nvSpPr>
        <p:spPr>
          <a:xfrm>
            <a:off x="5909118" y="874416"/>
            <a:ext cx="4883501" cy="661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2. Поиска сайтов с похожим контентом, оператор “</a:t>
            </a:r>
            <a:r>
              <a:rPr lang="en" sz="2000" dirty="0"/>
              <a:t>related”</a:t>
            </a:r>
            <a:r>
              <a:rPr lang="ru-RU" sz="2000" dirty="0"/>
              <a:t>: </a:t>
            </a:r>
            <a:r>
              <a:rPr lang="en" sz="2000" dirty="0"/>
              <a:t>related:</a:t>
            </a:r>
            <a:r>
              <a:rPr lang="ru-RU" sz="2000" dirty="0"/>
              <a:t>домен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C60D9E-2096-D665-924F-D05DC99EE8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80" t="3874" r="16522" b="2644"/>
          <a:stretch/>
        </p:blipFill>
        <p:spPr>
          <a:xfrm>
            <a:off x="5909118" y="1646143"/>
            <a:ext cx="4883501" cy="521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03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B1526-02A2-43AB-4CA8-15F368C6B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57674"/>
            <a:ext cx="7170336" cy="583771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F96D9-E79A-653E-DA2D-DBB3EFD43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92" y="617592"/>
            <a:ext cx="11244105" cy="447302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3. Маркетинговые исследования и опросы фокус-групп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а) Проводим / заказываем </a:t>
            </a:r>
            <a:r>
              <a:rPr lang="ru-RU" sz="2000" b="1" dirty="0"/>
              <a:t>исследование.</a:t>
            </a:r>
            <a:br>
              <a:rPr lang="ru-RU" sz="2000" b="1" dirty="0"/>
            </a:br>
            <a:r>
              <a:rPr lang="ru-RU" sz="2000" dirty="0"/>
              <a:t>Получаем ответы на вопросы: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Кто ваши главные конкуренты?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чем преимущества и недостатки ваших конкурентов?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чем ваши преимущества и недостатки?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Какие каналы используются для продвижения?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Уровень их сервиса (манера общения, служба поддержки, скорость доставки и др.)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б) Если у вас есть </a:t>
            </a:r>
            <a:r>
              <a:rPr lang="ru-RU" sz="2000" b="1" dirty="0"/>
              <a:t>отдел продаж</a:t>
            </a:r>
            <a:r>
              <a:rPr lang="ru-RU" sz="2000" dirty="0"/>
              <a:t>, сотрудники которого проводят переговоры и заключают сделки, используйте его для получения информации о конкурентах.</a:t>
            </a:r>
            <a:br>
              <a:rPr lang="ru-RU" sz="2000" dirty="0"/>
            </a:br>
            <a:r>
              <a:rPr lang="ru-RU" sz="2000" dirty="0"/>
              <a:t>Ценную инсайдерскую информацию можно получить </a:t>
            </a:r>
            <a:r>
              <a:rPr lang="ru-RU" sz="2000" b="1" dirty="0"/>
              <a:t>в общении с потенциальными клиентами</a:t>
            </a:r>
            <a:r>
              <a:rPr lang="ru-RU" sz="2000" dirty="0"/>
              <a:t>, которые до общения с сотрудниками вашей компании уже пообщались с вашими конкурентами.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в) </a:t>
            </a:r>
            <a:r>
              <a:rPr lang="ru-RU" sz="2000" b="1" dirty="0"/>
              <a:t>Заказать</a:t>
            </a:r>
            <a:r>
              <a:rPr lang="ru-RU" sz="2000" dirty="0"/>
              <a:t> товары или услуги у конкурента, чтобы пройти путь пользователя самостоятельно.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A5DDE6-CE9D-0E4C-FCE4-EFC54920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772" y="-36286"/>
            <a:ext cx="4169228" cy="277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5DDD24-2EED-A2F5-D298-42BE7B499F07}"/>
              </a:ext>
            </a:extLst>
          </p:cNvPr>
          <p:cNvSpPr txBox="1"/>
          <p:nvPr/>
        </p:nvSpPr>
        <p:spPr>
          <a:xfrm>
            <a:off x="351692" y="5155908"/>
            <a:ext cx="11488616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i="1" dirty="0"/>
              <a:t>Пример: Когда в Америке по производству мотоциклов лидировали такие компании как </a:t>
            </a:r>
            <a:r>
              <a:rPr lang="en" sz="2000" i="1" dirty="0"/>
              <a:t>Harley, Indian, Triumph, </a:t>
            </a:r>
            <a:r>
              <a:rPr lang="ru-RU" sz="2000" i="1" dirty="0"/>
              <a:t>благодаря конкурентному анализу </a:t>
            </a:r>
            <a:r>
              <a:rPr lang="en" sz="2000" i="1" dirty="0"/>
              <a:t>Honda </a:t>
            </a:r>
            <a:r>
              <a:rPr lang="ru-RU" sz="2000" i="1" dirty="0"/>
              <a:t>нашла незаполненную нишу, открытую потребность и получила отличную прибыль. В противовес популярным большим байкам она предложила небольшие маневренные мотоциклы по более привлекательным ценам. Главной целевой аудиторией была молодежь, чей запрос с точностью выполнила </a:t>
            </a:r>
            <a:r>
              <a:rPr lang="en" sz="2000" i="1" dirty="0"/>
              <a:t>Honda.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9930978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77951-3B48-C620-3D63-91E59D83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11" y="331037"/>
            <a:ext cx="10515600" cy="700000"/>
          </a:xfrm>
        </p:spPr>
        <p:txBody>
          <a:bodyPr/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CD0428-C599-BFA2-D2E3-6B574F1CD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47" y="1212387"/>
            <a:ext cx="4125686" cy="54489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/>
              <a:t>4. Сервисы поиска конкурентов</a:t>
            </a:r>
          </a:p>
          <a:p>
            <a:pPr marL="0" indent="0">
              <a:buNone/>
            </a:pPr>
            <a:r>
              <a:rPr lang="ru-RU" sz="2000" dirty="0"/>
              <a:t>Такие сервисы осуществляют поиск конкурентов по наличию ключевых слов и поисковой выдаче и заточены под </a:t>
            </a:r>
            <a:r>
              <a:rPr lang="en" sz="2000" dirty="0"/>
              <a:t>SEO-</a:t>
            </a:r>
            <a:r>
              <a:rPr lang="ru-RU" sz="2000" dirty="0"/>
              <a:t>специалистов.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" sz="2000" noProof="1"/>
              <a:t>Serpstat, Semrush, Ahrefs, Pr-cy.ru, Similarweb, Keys.so.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Пример: В сервисе </a:t>
            </a:r>
            <a:r>
              <a:rPr lang="en" sz="2000" noProof="1"/>
              <a:t>uXprice</a:t>
            </a:r>
            <a:r>
              <a:rPr lang="en" sz="2000" dirty="0"/>
              <a:t> </a:t>
            </a:r>
            <a:r>
              <a:rPr lang="ru-RU" sz="2000" dirty="0"/>
              <a:t>алгоритмы на основе </a:t>
            </a:r>
            <a:r>
              <a:rPr lang="en-US" sz="2000" dirty="0"/>
              <a:t>ML</a:t>
            </a:r>
            <a:r>
              <a:rPr lang="ru-RU" sz="2000" dirty="0"/>
              <a:t> позволяют сделать автоподбор конкурентов для интернет-магазинов. Включение этой функции позволяет получить до 100 потенциальных конкурентов на каждую товарную позицию.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17E375-32D8-0358-D319-00FD5A1C53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6607" y="1048777"/>
            <a:ext cx="7355393" cy="534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550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163" y="361816"/>
            <a:ext cx="9873827" cy="124820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Анализ конкурентов по Портеру</a:t>
            </a:r>
          </a:p>
          <a:p>
            <a:pPr marL="16933">
              <a:lnSpc>
                <a:spcPct val="100000"/>
              </a:lnSpc>
            </a:pPr>
            <a:r>
              <a:rPr sz="3600" dirty="0"/>
              <a:t>(1 раз в 3-5 лет)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7A8401-825B-8309-DFC8-A7F8AF02919A}"/>
              </a:ext>
            </a:extLst>
          </p:cNvPr>
          <p:cNvSpPr txBox="1"/>
          <p:nvPr/>
        </p:nvSpPr>
        <p:spPr>
          <a:xfrm>
            <a:off x="636163" y="1718268"/>
            <a:ext cx="8842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Оценка потенциальных возможностей: подробное изучение </a:t>
            </a:r>
            <a:r>
              <a:rPr lang="ru-RU" sz="2000" b="1" dirty="0"/>
              <a:t>преимуществ и слабых сторон конкурентов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Определение </a:t>
            </a:r>
            <a:r>
              <a:rPr lang="ru-RU" sz="2000" b="1" dirty="0"/>
              <a:t>будущих целей</a:t>
            </a:r>
            <a:r>
              <a:rPr lang="ru-RU" sz="2000" dirty="0"/>
              <a:t>: Что движет конкурентом? Ключевая мотивация?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Определение </a:t>
            </a:r>
            <a:r>
              <a:rPr lang="ru-RU" sz="2000" b="1" dirty="0"/>
              <a:t>текущей стратегии</a:t>
            </a:r>
            <a:r>
              <a:rPr lang="ru-RU" sz="2000" dirty="0"/>
              <a:t>: Что делает конкурент на рынке в настоящий момент и что он способен делать для увеличения прибыли?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Что думает конкурент: предположения конкурента о своем положении на рынке и об отрасли в целом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Прогноз действий конкурента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B2E2A6-EC39-D9B4-413F-0C31CBEB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279900"/>
            <a:ext cx="64008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216" y="248201"/>
            <a:ext cx="11575757" cy="1343101"/>
          </a:xfrm>
          <a:prstGeom prst="rect">
            <a:avLst/>
          </a:prstGeom>
        </p:spPr>
        <p:txBody>
          <a:bodyPr vert="horz" wrap="square" lIns="0" tIns="34712" rIns="0" bIns="0" rtlCol="0" anchor="ctr">
            <a:spAutoFit/>
          </a:bodyPr>
          <a:lstStyle/>
          <a:p>
            <a:pPr marL="16933" marR="6773">
              <a:lnSpc>
                <a:spcPts val="5105"/>
              </a:lnSpc>
              <a:spcBef>
                <a:spcPts val="272"/>
              </a:spcBef>
            </a:pPr>
            <a:r>
              <a:rPr lang="ru-RU" dirty="0"/>
              <a:t>Простая методика анализа конкурентов</a:t>
            </a:r>
            <a:br>
              <a:rPr lang="ru-RU" dirty="0"/>
            </a:br>
            <a:r>
              <a:rPr lang="ru-RU" sz="3600" dirty="0"/>
              <a:t>(1 раз в год)</a:t>
            </a:r>
            <a:endParaRPr lang="ru-RU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72216" y="1583827"/>
            <a:ext cx="11445129" cy="4179776"/>
          </a:xfrm>
          <a:prstGeom prst="rect">
            <a:avLst/>
          </a:prstGeom>
        </p:spPr>
        <p:txBody>
          <a:bodyPr vert="horz" wrap="square" lIns="0" tIns="115993" rIns="0" bIns="0" rtlCol="0">
            <a:noAutofit/>
          </a:bodyPr>
          <a:lstStyle/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Характеристика внутриотраслевой конкуренции и ее прогноз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Составление </a:t>
            </a:r>
            <a:r>
              <a:rPr lang="ru-RU" sz="2400" b="1" dirty="0"/>
              <a:t>конкурентной карты</a:t>
            </a:r>
            <a:r>
              <a:rPr lang="ru-RU" sz="2400" dirty="0"/>
              <a:t> рынка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Выбор ключевых, косвенных и прямых конкурентов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Сравнительный анализ:</a:t>
            </a:r>
            <a:endParaRPr lang="en-US" sz="24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dirty="0"/>
              <a:t>отдельного </a:t>
            </a:r>
            <a:r>
              <a:rPr lang="ru-RU" sz="2000" b="1" dirty="0"/>
              <a:t>продукта</a:t>
            </a:r>
            <a:r>
              <a:rPr lang="ru-RU" sz="2000" dirty="0"/>
              <a:t> и полного </a:t>
            </a:r>
            <a:r>
              <a:rPr lang="ru-RU" sz="2000" b="1" dirty="0"/>
              <a:t>ассортимента</a:t>
            </a:r>
            <a:r>
              <a:rPr lang="ru-RU" sz="2000" dirty="0"/>
              <a:t> компании с конкурентами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dirty="0"/>
              <a:t>условий </a:t>
            </a:r>
            <a:r>
              <a:rPr lang="ru-RU" sz="2000" b="1" dirty="0"/>
              <a:t>ценообразования</a:t>
            </a:r>
            <a:r>
              <a:rPr lang="ru-RU" sz="2000" dirty="0"/>
              <a:t> и ценовых стратегий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dirty="0"/>
              <a:t>позиционирования</a:t>
            </a:r>
            <a:r>
              <a:rPr lang="ru-RU" sz="2000" dirty="0"/>
              <a:t> и сформировавшегося </a:t>
            </a:r>
            <a:r>
              <a:rPr lang="ru-RU" sz="2000" b="1" dirty="0"/>
              <a:t>имиджа</a:t>
            </a:r>
            <a:r>
              <a:rPr lang="ru-RU" sz="2000" dirty="0"/>
              <a:t> бренда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dirty="0"/>
              <a:t>методов</a:t>
            </a:r>
            <a:r>
              <a:rPr lang="ru-RU" sz="2000" dirty="0"/>
              <a:t> и используемых </a:t>
            </a:r>
            <a:r>
              <a:rPr lang="ru-RU" sz="2000" b="1" dirty="0"/>
              <a:t>каналов</a:t>
            </a:r>
            <a:r>
              <a:rPr lang="ru-RU" sz="2000" dirty="0"/>
              <a:t> продвижения, в том числе и бюджетов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dirty="0"/>
              <a:t>целевой аудитории</a:t>
            </a:r>
            <a:r>
              <a:rPr lang="ru-RU" sz="2000" dirty="0"/>
              <a:t>, осведомленности и приверженности к продукту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dirty="0"/>
              <a:t>используемых </a:t>
            </a:r>
            <a:r>
              <a:rPr lang="ru-RU" sz="2000" b="1" dirty="0"/>
              <a:t>технологий</a:t>
            </a:r>
            <a:r>
              <a:rPr lang="ru-RU" sz="2000" dirty="0"/>
              <a:t>, качества персонала и прочих ресурсов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Составление укрупненного сравнительного </a:t>
            </a:r>
            <a:r>
              <a:rPr lang="en" sz="2400" b="1" dirty="0"/>
              <a:t>SWOT</a:t>
            </a:r>
            <a:r>
              <a:rPr lang="ru-RU" sz="2400" b="1" dirty="0"/>
              <a:t>-анализа </a:t>
            </a:r>
            <a:r>
              <a:rPr lang="ru-RU" sz="2400" dirty="0"/>
              <a:t>конкурентов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Анализ </a:t>
            </a:r>
            <a:r>
              <a:rPr lang="ru-RU" sz="2400" b="1" dirty="0"/>
              <a:t>конкурентных преимуществ</a:t>
            </a:r>
            <a:r>
              <a:rPr lang="ru-RU" sz="2400" dirty="0"/>
              <a:t> предприятия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AB166-957B-4557-B769-41CB2595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822"/>
          </a:xfrm>
        </p:spPr>
        <p:txBody>
          <a:bodyPr/>
          <a:lstStyle/>
          <a:p>
            <a:r>
              <a:rPr lang="ru-RU" dirty="0"/>
              <a:t>Инструменты для анализа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5068CC-B38F-5CFD-7FCB-627ADEFB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341"/>
            <a:ext cx="10515600" cy="470990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Специальные инструменты</a:t>
            </a:r>
            <a:r>
              <a:rPr lang="ru-RU" sz="2000" dirty="0"/>
              <a:t>: </a:t>
            </a:r>
            <a:r>
              <a:rPr lang="en-US" sz="2000" u="sng" dirty="0" err="1"/>
              <a:t>SEMRush</a:t>
            </a:r>
            <a:r>
              <a:rPr lang="en-US" sz="2000" dirty="0"/>
              <a:t>, </a:t>
            </a:r>
            <a:r>
              <a:rPr lang="en-US" sz="2000" u="sng" dirty="0" err="1"/>
              <a:t>SimilarWeb</a:t>
            </a:r>
            <a:r>
              <a:rPr lang="en-US" sz="2000" dirty="0"/>
              <a:t>, </a:t>
            </a:r>
            <a:r>
              <a:rPr lang="en-US" sz="2000" u="sng" dirty="0" err="1"/>
              <a:t>YandexRadar</a:t>
            </a:r>
            <a:r>
              <a:rPr lang="en-US" sz="2000" dirty="0"/>
              <a:t>, </a:t>
            </a:r>
            <a:r>
              <a:rPr lang="en-US" sz="2000" u="sng" dirty="0" err="1"/>
              <a:t>Ahrefs</a:t>
            </a:r>
            <a:r>
              <a:rPr lang="en-US" sz="2000" dirty="0"/>
              <a:t>, </a:t>
            </a:r>
            <a:r>
              <a:rPr lang="en-US" sz="2000" u="sng" dirty="0" err="1"/>
              <a:t>Serpstat</a:t>
            </a:r>
            <a:endParaRPr lang="en-US" sz="2000" u="sng" dirty="0"/>
          </a:p>
          <a:p>
            <a:pPr lvl="1">
              <a:lnSpc>
                <a:spcPct val="100000"/>
              </a:lnSpc>
            </a:pPr>
            <a:r>
              <a:rPr lang="ru-RU" sz="2000" dirty="0"/>
              <a:t>они помогают с анализом + выпускают кучу разных исследований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читать </a:t>
            </a:r>
            <a:r>
              <a:rPr lang="ru-RU" sz="2000" b="1" dirty="0"/>
              <a:t>статьи конкурентов</a:t>
            </a:r>
            <a:r>
              <a:rPr lang="ru-RU" sz="2000" dirty="0"/>
              <a:t>, делать у них контрольные закупки и изучать их деятельность и просто поговорить с ними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Статьи / отчёты / аналитику с </a:t>
            </a:r>
            <a:r>
              <a:rPr lang="ru-RU" sz="2000" b="1" dirty="0"/>
              <a:t>анализом рынка </a:t>
            </a:r>
            <a:r>
              <a:rPr lang="ru-RU" sz="2000" dirty="0"/>
              <a:t>(часть доступно за плату)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Доля рынка (</a:t>
            </a:r>
            <a:r>
              <a:rPr lang="en" sz="2000" b="1" dirty="0"/>
              <a:t>share of voice)</a:t>
            </a:r>
            <a:r>
              <a:rPr lang="ru-RU" sz="2000" b="1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Чтобы определить долю рынку, необходимо знать количество продаж в целом и у конкретной компании. Редко когда такие данные есть в свободном доступе. Поэтому на практике для оценки доли рынка используют такой показатель как “</a:t>
            </a:r>
            <a:r>
              <a:rPr lang="en" sz="2000" dirty="0"/>
              <a:t>share of voice”— </a:t>
            </a:r>
            <a:r>
              <a:rPr lang="ru-RU" sz="2000" dirty="0"/>
              <a:t>упоминания ваших конкурентов в соцсетях и в интернете.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Сервисы: </a:t>
            </a:r>
            <a:r>
              <a:rPr lang="en" sz="2000" u="sng" dirty="0"/>
              <a:t>Awario</a:t>
            </a:r>
            <a:r>
              <a:rPr lang="en" sz="2000" dirty="0"/>
              <a:t>, </a:t>
            </a:r>
            <a:r>
              <a:rPr lang="en" sz="2000" u="sng" dirty="0" err="1"/>
              <a:t>Brandwatch</a:t>
            </a:r>
            <a:r>
              <a:rPr lang="en" sz="2000" dirty="0"/>
              <a:t>, </a:t>
            </a:r>
            <a:r>
              <a:rPr lang="en" sz="2000" u="sng" dirty="0"/>
              <a:t>Social-searcher</a:t>
            </a:r>
            <a:r>
              <a:rPr lang="en" sz="2000" dirty="0"/>
              <a:t>, </a:t>
            </a:r>
            <a:r>
              <a:rPr lang="en" sz="2000" u="sng" dirty="0"/>
              <a:t>Mention</a:t>
            </a:r>
            <a:r>
              <a:rPr lang="en" sz="2000" dirty="0"/>
              <a:t>.</a:t>
            </a:r>
            <a:br>
              <a:rPr lang="ru-RU" sz="2000" dirty="0"/>
            </a:br>
            <a:r>
              <a:rPr lang="ru-RU" sz="2000" dirty="0"/>
              <a:t>Они отслеживают все </a:t>
            </a:r>
            <a:r>
              <a:rPr lang="ru-RU" sz="2000" b="1" dirty="0"/>
              <a:t>упоминания бренда в интернете</a:t>
            </a:r>
            <a:r>
              <a:rPr lang="ru-RU" sz="2000" dirty="0"/>
              <a:t> и предоставляют удобные </a:t>
            </a:r>
            <a:r>
              <a:rPr lang="ru-RU" sz="2000" b="1" dirty="0"/>
              <a:t>отчеты</a:t>
            </a:r>
            <a:r>
              <a:rPr lang="ru-RU" sz="2000" dirty="0"/>
              <a:t> о них. Конкурент с наибольшим количеством упоминаний имеет наибольшую долю рынка</a:t>
            </a:r>
          </a:p>
        </p:txBody>
      </p:sp>
    </p:spTree>
    <p:extLst>
      <p:ext uri="{BB962C8B-B14F-4D97-AF65-F5344CB8AC3E}">
        <p14:creationId xmlns:p14="http://schemas.microsoft.com/office/powerpoint/2010/main" val="14913951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E9138B2-974A-C000-13D6-0BC58991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69" t="5488" r="6001" b="5051"/>
          <a:stretch/>
        </p:blipFill>
        <p:spPr>
          <a:xfrm>
            <a:off x="100681" y="934497"/>
            <a:ext cx="7155050" cy="547836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7445829" y="361740"/>
            <a:ext cx="4565105" cy="479618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lang="ru-RU" sz="2000" dirty="0"/>
              <a:t>Метод анализа, подразумевающий выделение факторов внутренней и внешней среды, оказывающих непосредственное влияние на продукт.</a:t>
            </a:r>
          </a:p>
          <a:p>
            <a:pPr marL="16933" marR="6773">
              <a:lnSpc>
                <a:spcPts val="2200"/>
              </a:lnSpc>
              <a:spcBef>
                <a:spcPts val="240"/>
              </a:spcBef>
            </a:pPr>
            <a:endParaRPr lang="ru-RU" sz="1867" dirty="0">
              <a:latin typeface="Arial"/>
              <a:cs typeface="Arial"/>
            </a:endParaRPr>
          </a:p>
          <a:p>
            <a:pPr marL="360000" marR="6773" indent="-360000">
              <a:spcBef>
                <a:spcPts val="1000"/>
              </a:spcBef>
              <a:buFont typeface="+mj-lt"/>
              <a:buAutoNum type="arabicPeriod"/>
            </a:pPr>
            <a:r>
              <a:rPr lang="ru-RU" sz="2000" dirty="0"/>
              <a:t>Составляем таблицу:</a:t>
            </a:r>
          </a:p>
          <a:p>
            <a:pPr marL="360000" marR="6773" indent="-360000">
              <a:spcBef>
                <a:spcPts val="1000"/>
              </a:spcBef>
              <a:buFont typeface="+mj-lt"/>
              <a:buAutoNum type="arabicPeriod"/>
            </a:pPr>
            <a:r>
              <a:rPr lang="ru-RU" sz="2000" dirty="0"/>
              <a:t>Проведение попарного анализа: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возможности - сильные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возможности - слабые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угрозы – сильные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угрозы слабые стороны</a:t>
            </a:r>
          </a:p>
          <a:p>
            <a:pPr marL="360000" marR="6773" indent="-360000">
              <a:spcBef>
                <a:spcPts val="1000"/>
              </a:spcBef>
              <a:buFont typeface="+mj-lt"/>
              <a:buAutoNum type="arabicPeriod"/>
            </a:pPr>
            <a:r>
              <a:rPr lang="ru-RU" sz="2000" dirty="0"/>
              <a:t>Выводы и первоочередные задачи</a:t>
            </a:r>
          </a:p>
          <a:p>
            <a:pPr marL="16933" marR="6773" algn="just">
              <a:lnSpc>
                <a:spcPts val="2200"/>
              </a:lnSpc>
              <a:spcBef>
                <a:spcPts val="240"/>
              </a:spcBef>
            </a:pPr>
            <a:endParaRPr sz="18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37B2F7-5077-4997-088B-3F8B8E3B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266"/>
            <a:ext cx="2236596" cy="30638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Пример </a:t>
            </a:r>
            <a:r>
              <a:rPr lang="en-US" dirty="0"/>
              <a:t>SWOT-</a:t>
            </a:r>
            <a:r>
              <a:rPr lang="ru-RU" dirty="0"/>
              <a:t>анализа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55A315-ABFD-DE24-F8FC-F3E78E1C8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2753" y="381836"/>
            <a:ext cx="8318958" cy="6332101"/>
          </a:xfrm>
        </p:spPr>
      </p:pic>
    </p:spTree>
    <p:extLst>
      <p:ext uri="{BB962C8B-B14F-4D97-AF65-F5344CB8AC3E}">
        <p14:creationId xmlns:p14="http://schemas.microsoft.com/office/powerpoint/2010/main" val="18835760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926A2-7662-C292-2302-048B2F72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Задание: «Продуктовые метрики»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239EFD-5AAA-2BEA-E412-074B16195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3737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Выполняете одно любое из следующих заданий для вашего продукта:</a:t>
            </a:r>
          </a:p>
          <a:p>
            <a:r>
              <a:rPr lang="ru-RU" dirty="0"/>
              <a:t>Продумать иерархию метрик для продукта (или </a:t>
            </a:r>
            <a:r>
              <a:rPr lang="en" dirty="0"/>
              <a:t>North Star Metric)</a:t>
            </a:r>
          </a:p>
          <a:p>
            <a:r>
              <a:rPr lang="ru-RU" dirty="0"/>
              <a:t>Продумать и просчитать </a:t>
            </a:r>
            <a:r>
              <a:rPr lang="en" dirty="0"/>
              <a:t>unit-</a:t>
            </a:r>
            <a:r>
              <a:rPr lang="ru-RU" dirty="0"/>
              <a:t>экономику продукта</a:t>
            </a:r>
          </a:p>
          <a:p>
            <a:r>
              <a:rPr lang="ru-RU" dirty="0"/>
              <a:t>Построить диаграмму </a:t>
            </a:r>
            <a:r>
              <a:rPr lang="en" dirty="0"/>
              <a:t>Impact Mapping </a:t>
            </a:r>
            <a:r>
              <a:rPr lang="ru-RU" dirty="0"/>
              <a:t>для какой-то метрики</a:t>
            </a:r>
          </a:p>
          <a:p>
            <a:r>
              <a:rPr lang="ru-RU" dirty="0"/>
              <a:t>Придумать 10 (или больше) фичей для вашего продукта и провести скоринг фичей с использованием одного из предложенных в лекции фреймворков / подходов.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Ссылку на документ с результатам и вставляете в таблицу проектов в колонку "Продуктовые метрики".</a:t>
            </a:r>
          </a:p>
        </p:txBody>
      </p:sp>
    </p:spTree>
    <p:extLst>
      <p:ext uri="{BB962C8B-B14F-4D97-AF65-F5344CB8AC3E}">
        <p14:creationId xmlns:p14="http://schemas.microsoft.com/office/powerpoint/2010/main" val="1230474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F1CF2-DC75-11EE-47A7-7D1AA2A9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6834"/>
          </a:xfrm>
        </p:spPr>
        <p:txBody>
          <a:bodyPr/>
          <a:lstStyle/>
          <a:p>
            <a:r>
              <a:rPr lang="ru-RU" dirty="0"/>
              <a:t>Идеи для продукта и их приоритезация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7D91E6-1C3B-A802-7195-2166F0514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500" dirty="0">
                <a:solidFill>
                  <a:schemeClr val="accent1">
                    <a:lumMod val="75000"/>
                  </a:schemeClr>
                </a:solidFill>
              </a:rPr>
              <a:t>Откуда взять идею?</a:t>
            </a:r>
          </a:p>
          <a:p>
            <a:pPr marL="12700">
              <a:lnSpc>
                <a:spcPct val="100000"/>
              </a:lnSpc>
              <a:spcBef>
                <a:spcPts val="2135"/>
              </a:spcBef>
              <a:tabLst>
                <a:tab pos="621665" algn="l"/>
              </a:tabLst>
            </a:pPr>
            <a:r>
              <a:rPr lang="ru-RU" dirty="0"/>
              <a:t>Фидбек от пользователей</a:t>
            </a: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dirty="0"/>
              <a:t>Метрики</a:t>
            </a: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dirty="0"/>
              <a:t>Конкуренты</a:t>
            </a:r>
          </a:p>
          <a:p>
            <a:pPr marL="0" indent="0">
              <a:lnSpc>
                <a:spcPct val="100000"/>
              </a:lnSpc>
              <a:spcBef>
                <a:spcPts val="15"/>
              </a:spcBef>
              <a:buNone/>
            </a:pPr>
            <a:endParaRPr lang="ru-RU" sz="44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3500" dirty="0">
                <a:solidFill>
                  <a:schemeClr val="accent1">
                    <a:lumMod val="75000"/>
                  </a:schemeClr>
                </a:solidFill>
              </a:rPr>
              <a:t>Как выбрать нужную?</a:t>
            </a:r>
          </a:p>
          <a:p>
            <a:pPr marL="0" indent="0">
              <a:lnSpc>
                <a:spcPct val="100000"/>
              </a:lnSpc>
              <a:spcBef>
                <a:spcPts val="2135"/>
              </a:spcBef>
              <a:buNone/>
            </a:pPr>
            <a:r>
              <a:rPr lang="ru-RU" dirty="0"/>
              <a:t>Детали про приоритезацию:</a:t>
            </a: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dirty="0"/>
              <a:t>задач</a:t>
            </a: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dirty="0"/>
              <a:t>целей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873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76C11-CFE7-E7C8-A5A7-DFC0B7DBC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DE87F12-F891-7F5E-6D3A-915E62D02E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2688409"/>
            <a:ext cx="10515600" cy="895394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400" dirty="0"/>
              <a:t>Продуктовые метрики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A748AC-5245-7E20-04EE-FEBAD88F3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362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4634" y="4632067"/>
            <a:ext cx="2526877" cy="37788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2400" b="1" dirty="0">
                <a:solidFill>
                  <a:srgbClr val="0432FF"/>
                </a:solidFill>
                <a:latin typeface="+mn-lt"/>
              </a:rPr>
              <a:t>Хороший продукт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3" y="5130224"/>
            <a:ext cx="3147568" cy="107550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sz="2000" dirty="0"/>
              <a:t>❏	</a:t>
            </a:r>
            <a:r>
              <a:rPr lang="ru-RU" sz="2000" dirty="0"/>
              <a:t>активации и удержание</a:t>
            </a:r>
          </a:p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lang="ru-RU" sz="2000" dirty="0"/>
              <a:t>❏	метрики конверсии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lang="ru-RU" sz="2000" dirty="0"/>
              <a:t>❏	когортный анализ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40208" y="4632067"/>
            <a:ext cx="2009140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b="1" dirty="0">
                <a:solidFill>
                  <a:srgbClr val="0432FF"/>
                </a:solidFill>
              </a:rPr>
              <a:t>Хороший рост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43401" y="5066740"/>
            <a:ext cx="3405800" cy="1391834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2000" dirty="0"/>
              <a:t>❏	привлечение и referral</a:t>
            </a: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2000" dirty="0"/>
              <a:t>❏	А/В тесты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оптимизация конверсии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тестирование каналов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53267" y="4632067"/>
            <a:ext cx="1893147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b="1" dirty="0">
                <a:solidFill>
                  <a:srgbClr val="0432FF"/>
                </a:solidFill>
              </a:rPr>
              <a:t>Монетизация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58200" y="5066740"/>
            <a:ext cx="2908297" cy="1391834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2000" dirty="0"/>
              <a:t>❏	доход</a:t>
            </a: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2000" dirty="0"/>
              <a:t>❏	масштабируемость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инфраструктура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партнёрства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51" y="3618729"/>
            <a:ext cx="964799" cy="9647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551" y="3522778"/>
            <a:ext cx="964799" cy="964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0967" y="3555229"/>
            <a:ext cx="964799" cy="96479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97308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/>
          <p:cNvSpPr/>
          <p:nvPr/>
        </p:nvSpPr>
        <p:spPr>
          <a:xfrm>
            <a:off x="821393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4366EEE0-B742-18D6-ED80-3BE179A1465A}"/>
              </a:ext>
            </a:extLst>
          </p:cNvPr>
          <p:cNvSpPr txBox="1">
            <a:spLocks/>
          </p:cNvSpPr>
          <p:nvPr/>
        </p:nvSpPr>
        <p:spPr>
          <a:xfrm>
            <a:off x="630252" y="523258"/>
            <a:ext cx="10736248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Цели / метрики меняются с ростом продукта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9D99E682-6E9D-8037-3F39-0C90D7EA2126}"/>
              </a:ext>
            </a:extLst>
          </p:cNvPr>
          <p:cNvSpPr txBox="1">
            <a:spLocks/>
          </p:cNvSpPr>
          <p:nvPr/>
        </p:nvSpPr>
        <p:spPr>
          <a:xfrm>
            <a:off x="1561147" y="1426935"/>
            <a:ext cx="8954646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 marR="508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200" dirty="0"/>
              <a:t>Фокусная метрика на каждом из этапов</a:t>
            </a:r>
            <a:br>
              <a:rPr lang="ru-RU" sz="3200" dirty="0"/>
            </a:br>
            <a:r>
              <a:rPr lang="ru-RU" sz="3200" dirty="0"/>
              <a:t>должна быть своя!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C522A-C0D4-F69C-6D11-74357351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05" y="418753"/>
            <a:ext cx="10515600" cy="750242"/>
          </a:xfrm>
        </p:spPr>
        <p:txBody>
          <a:bodyPr/>
          <a:lstStyle/>
          <a:p>
            <a:r>
              <a:rPr lang="ru-RU" dirty="0"/>
              <a:t>Метрики и этап развития продукта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CDD822-29E1-427E-C090-0E2B3DE1A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30" y="1333255"/>
            <a:ext cx="9915355" cy="515961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2999C229-6E96-2A6C-C6C4-43021618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805" y="1244110"/>
            <a:ext cx="4090795" cy="22864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У нового и уже работающего продукта разные цели, а значит, и разные метрики. Если приложение только готовится к запуску, то для команды важны одни показатели, а после его запуска приоритетнее станут другие.</a:t>
            </a:r>
          </a:p>
        </p:txBody>
      </p:sp>
    </p:spTree>
    <p:extLst>
      <p:ext uri="{BB962C8B-B14F-4D97-AF65-F5344CB8AC3E}">
        <p14:creationId xmlns:p14="http://schemas.microsoft.com/office/powerpoint/2010/main" val="2055745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1B883-69D4-DA3E-1D8D-D3D8805E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65" y="73025"/>
            <a:ext cx="10515600" cy="770339"/>
          </a:xfrm>
        </p:spPr>
        <p:txBody>
          <a:bodyPr/>
          <a:lstStyle/>
          <a:p>
            <a:r>
              <a:rPr lang="ru-RU" dirty="0"/>
              <a:t>Метрики и особенности продукта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2E6AFF-1C68-2C2F-2177-9751B0D4F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64" y="843364"/>
            <a:ext cx="6509935" cy="601463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Выбор метрик зависит от: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этапа жизненного цикла,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варианта реализации интерфейса продукта: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мобильное приложение: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скачиваний / Количество активаций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%</a:t>
            </a:r>
            <a:r>
              <a:rPr lang="ru-RU" sz="1600" dirty="0"/>
              <a:t> удаливших приложение, ни разу не воспользовавшись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запуска приложений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web-</a:t>
            </a:r>
            <a:r>
              <a:rPr lang="ru-RU" sz="1800" dirty="0"/>
              <a:t>сайт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просмотров страниц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Глубина просмотра</a:t>
            </a:r>
            <a:r>
              <a:rPr lang="en-US" sz="1600" dirty="0"/>
              <a:t> / </a:t>
            </a:r>
            <a:r>
              <a:rPr lang="ru-RU" sz="1600" dirty="0"/>
              <a:t>Время, проведённое на сайте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Телеграм-бот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подписчиков</a:t>
            </a:r>
            <a:r>
              <a:rPr lang="en-US" sz="1600" dirty="0"/>
              <a:t>; </a:t>
            </a:r>
            <a:r>
              <a:rPr lang="ru-RU" sz="1600" dirty="0"/>
              <a:t>Количество / процент отписок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Типа продукта: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Интернет-магазин</a:t>
            </a:r>
            <a:r>
              <a:rPr lang="en-US" sz="1800" dirty="0"/>
              <a:t> / </a:t>
            </a:r>
            <a:r>
              <a:rPr lang="ru-RU" sz="1800" dirty="0"/>
              <a:t>Сайт знакомств / Доска объявлений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Игра</a:t>
            </a:r>
            <a:r>
              <a:rPr lang="en-US" sz="1800" dirty="0"/>
              <a:t> / </a:t>
            </a:r>
            <a:r>
              <a:rPr lang="ru-RU" sz="1800" dirty="0"/>
              <a:t>Картографический сервис</a:t>
            </a:r>
            <a:r>
              <a:rPr lang="en-US" sz="1800" dirty="0"/>
              <a:t> </a:t>
            </a:r>
            <a:r>
              <a:rPr lang="ru-RU" sz="1800" dirty="0"/>
              <a:t>/ Новостной сайт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Бизнес-модели / способа монетизации: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Подписка (Кол-во подписчиков по типам подписки, удержание, отток)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Разовые покупки (кол-во покупок в месяц, средний чек)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Донаты (комиссии с донатов) (количество донатов, средняя сумма </a:t>
            </a:r>
            <a:r>
              <a:rPr lang="ru-RU" sz="1800" dirty="0" err="1"/>
              <a:t>доната</a:t>
            </a:r>
            <a:r>
              <a:rPr lang="ru-RU" sz="1800" dirty="0"/>
              <a:t>)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4994679-6A08-2149-E2D1-BC3BC1BB0231}"/>
              </a:ext>
            </a:extLst>
          </p:cNvPr>
          <p:cNvSpPr txBox="1">
            <a:spLocks/>
          </p:cNvSpPr>
          <p:nvPr/>
        </p:nvSpPr>
        <p:spPr>
          <a:xfrm>
            <a:off x="6977883" y="843364"/>
            <a:ext cx="5169039" cy="6014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000" dirty="0"/>
              <a:t>Примеры показателей для </a:t>
            </a:r>
            <a:r>
              <a:rPr lang="en" sz="2000" dirty="0"/>
              <a:t>SaaS-</a:t>
            </a:r>
            <a:r>
              <a:rPr lang="ru-RU" sz="2000" dirty="0"/>
              <a:t>продуктов: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Среднее время перехода пользователя с пробной на платную версию программы.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Процент пользователей, которые использовали ту или иную функцию продукта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ru-RU" sz="1800" dirty="0"/>
              <a:t>Примеры для карты: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Построили маршрут на карте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Поискали организации по типу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Воспользовались навигатором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Среднее количество ключевых действий, выполненных пользователем.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ru-RU" sz="1800" dirty="0"/>
              <a:t>Для интернет-магазина: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Зарегистрировались на сайте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Положили товар в корзину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Привязали карту для быстрой оплаты</a:t>
            </a:r>
          </a:p>
        </p:txBody>
      </p:sp>
    </p:spTree>
    <p:extLst>
      <p:ext uri="{BB962C8B-B14F-4D97-AF65-F5344CB8AC3E}">
        <p14:creationId xmlns:p14="http://schemas.microsoft.com/office/powerpoint/2010/main" val="2672722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53BA64-3DE9-A0EA-B602-013807D1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215488"/>
            <a:ext cx="7934011" cy="800484"/>
          </a:xfrm>
        </p:spPr>
        <p:txBody>
          <a:bodyPr>
            <a:normAutofit fontScale="90000"/>
          </a:bodyPr>
          <a:lstStyle/>
          <a:p>
            <a:r>
              <a:rPr lang="ru-RU" dirty="0"/>
              <a:t>Иерархия метрик, </a:t>
            </a:r>
            <a:r>
              <a:rPr lang="en-US" dirty="0"/>
              <a:t>North Star metric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6D60B2-3D8D-9D3A-EB83-A12509FCD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72" y="4200214"/>
            <a:ext cx="6893728" cy="259428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Зачем нужна метрика </a:t>
            </a:r>
            <a:r>
              <a:rPr lang="en" sz="2000" dirty="0"/>
              <a:t>North Star</a:t>
            </a:r>
            <a:r>
              <a:rPr lang="ru-RU" sz="2000" dirty="0"/>
              <a:t>: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помогает продуктовой команде четко видеть, </a:t>
            </a:r>
            <a:r>
              <a:rPr lang="ru-RU" sz="2000" b="1" dirty="0"/>
              <a:t>что нужно сделать для повышения показателей</a:t>
            </a:r>
            <a:r>
              <a:rPr lang="en" sz="2000" dirty="0"/>
              <a:t>, </a:t>
            </a:r>
            <a:r>
              <a:rPr lang="ru-RU" sz="2000" dirty="0"/>
              <a:t>каким фичам можно поменять приоритет, а какие вовсе отменить;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позволяет </a:t>
            </a:r>
            <a:r>
              <a:rPr lang="ru-RU" sz="2000" b="1" dirty="0"/>
              <a:t>увидеть в числах прогресс всей компании</a:t>
            </a:r>
            <a:r>
              <a:rPr lang="ru-RU" sz="2000" dirty="0"/>
              <a:t> и ускорить реализацию продуктовых инициатив;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дает возможность </a:t>
            </a:r>
            <a:r>
              <a:rPr lang="ru-RU" sz="2000" b="1" dirty="0"/>
              <a:t>увидеть</a:t>
            </a:r>
            <a:r>
              <a:rPr lang="en-US" sz="2000" b="1" dirty="0"/>
              <a:t> / </a:t>
            </a:r>
            <a:r>
              <a:rPr lang="ru-RU" sz="2000" b="1" dirty="0"/>
              <a:t>измерить конкретные результаты</a:t>
            </a:r>
            <a:r>
              <a:rPr lang="ru-RU" sz="2000" dirty="0"/>
              <a:t> по проделанной работе.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B0E07E-67D5-6586-FAF2-A129981B11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73" y="1082431"/>
            <a:ext cx="4980332" cy="2964264"/>
          </a:xfrm>
          <a:prstGeom prst="rect">
            <a:avLst/>
          </a:prstGeom>
        </p:spPr>
      </p:pic>
      <p:pic>
        <p:nvPicPr>
          <p:cNvPr id="4098" name="Picture 2" descr="Привлечение, транзакции, продуктивность">
            <a:extLst>
              <a:ext uri="{FF2B5EF4-FFF2-40B4-BE49-F238E27FC236}">
                <a16:creationId xmlns:a16="http://schemas.microsoft.com/office/drawing/2014/main" id="{6683CA64-8E1C-B2E8-7773-F86CFAF96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90" t="9465" r="4304" b="11989"/>
          <a:stretch/>
        </p:blipFill>
        <p:spPr bwMode="auto">
          <a:xfrm>
            <a:off x="8048730" y="668205"/>
            <a:ext cx="4143270" cy="15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EB26B-103D-A33D-C6B0-189759868513}"/>
              </a:ext>
            </a:extLst>
          </p:cNvPr>
          <p:cNvSpPr txBox="1"/>
          <p:nvPr/>
        </p:nvSpPr>
        <p:spPr>
          <a:xfrm>
            <a:off x="5817996" y="2202290"/>
            <a:ext cx="6374004" cy="19471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привлечение — сколько времени пользователи проводят в продукте;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транзакции — сколько оплат проходит через платформу;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продуктивность — сколько задач пользователи могут решить в сервисе. 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077CAE-2943-13E3-ECEF-403E56906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700" y="4149414"/>
            <a:ext cx="4559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2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ECB54-3A45-B76B-7C70-9AEB643B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12" y="465609"/>
            <a:ext cx="5519754" cy="860774"/>
          </a:xfrm>
        </p:spPr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NSM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5C8900-AC2C-9BCC-FE1A-D8B5E4741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6700" y="331596"/>
            <a:ext cx="5360935" cy="637065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Какие </a:t>
            </a:r>
            <a:r>
              <a:rPr lang="en-US" sz="2000" dirty="0"/>
              <a:t>North Star </a:t>
            </a:r>
            <a:r>
              <a:rPr lang="ru-RU" sz="2000" dirty="0"/>
              <a:t>метрики могут быть у разных компаний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E-commerce: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Количество пользователей, совершивших первый заказ в неделю;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стоимость ежедневных покупок;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LTV (</a:t>
            </a:r>
            <a:r>
              <a:rPr lang="ru-RU" sz="2000" dirty="0"/>
              <a:t>пожизненная ценность клиента)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Онлайн-сервисы: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Количество триальных аккаунтов с тремя и более пользователями в первую неделю;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процент удержания через год;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MRR (</a:t>
            </a:r>
            <a:r>
              <a:rPr lang="ru-RU" sz="2000" dirty="0"/>
              <a:t>регулярная месячная выручка);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MAU (</a:t>
            </a:r>
            <a:r>
              <a:rPr lang="ru-RU" sz="2000" dirty="0"/>
              <a:t>активные пользователи за месяц).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Медиа: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Регистрации и удержание;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количество активных пользователей в день;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общая длительность прочтений;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общее число просмотров.</a:t>
            </a:r>
          </a:p>
        </p:txBody>
      </p:sp>
      <p:pic>
        <p:nvPicPr>
          <p:cNvPr id="5122" name="Picture 2" descr="Apple music North Star">
            <a:extLst>
              <a:ext uri="{FF2B5EF4-FFF2-40B4-BE49-F238E27FC236}">
                <a16:creationId xmlns:a16="http://schemas.microsoft.com/office/drawing/2014/main" id="{048949DB-2CB4-2E38-6EDB-C534A5FDA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791" y="1615280"/>
            <a:ext cx="6384937" cy="41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10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B9A17E-3B28-C9EF-819C-E10D19222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351270"/>
            <a:ext cx="10515600" cy="830629"/>
          </a:xfrm>
        </p:spPr>
        <p:txBody>
          <a:bodyPr/>
          <a:lstStyle/>
          <a:p>
            <a:r>
              <a:rPr lang="ru-RU" dirty="0"/>
              <a:t>Об актуальности </a:t>
            </a:r>
            <a:r>
              <a:rPr lang="en-US" dirty="0"/>
              <a:t>product management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6A4B4A-EC40-917B-0CB0-98EB7B8A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20" y="1281946"/>
            <a:ext cx="10515600" cy="45089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Всё есть продукт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ru-RU" dirty="0"/>
              <a:t>Примеры: фестиваль, концерт, спортивное соревнование, вечеринка для друзей</a:t>
            </a:r>
          </a:p>
          <a:p>
            <a:pPr>
              <a:lnSpc>
                <a:spcPct val="100000"/>
              </a:lnSpc>
            </a:pPr>
            <a:r>
              <a:rPr lang="ru-RU" dirty="0"/>
              <a:t>Кладбище мёртвых продуктов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Пример про </a:t>
            </a:r>
            <a:r>
              <a:rPr lang="en-US" dirty="0"/>
              <a:t>HR-И</a:t>
            </a:r>
            <a:r>
              <a:rPr lang="ru-RU" dirty="0"/>
              <a:t>И</a:t>
            </a:r>
          </a:p>
          <a:p>
            <a:pPr>
              <a:lnSpc>
                <a:spcPct val="100000"/>
              </a:lnSpc>
            </a:pPr>
            <a:r>
              <a:rPr lang="ru-RU" dirty="0"/>
              <a:t>Важно понимать основные понятия, чтобы говорить с другими специалистами на их языке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ru-RU" dirty="0"/>
              <a:t>Пример с анализом данных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ru-RU" dirty="0"/>
              <a:t>Стартапы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747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EDD0-C13B-D754-16CB-DD86FDD8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49" y="465609"/>
            <a:ext cx="8536913" cy="629662"/>
          </a:xfrm>
        </p:spPr>
        <p:txBody>
          <a:bodyPr>
            <a:normAutofit fontScale="90000"/>
          </a:bodyPr>
          <a:lstStyle/>
          <a:p>
            <a:r>
              <a:rPr lang="ru-RU" dirty="0"/>
              <a:t>4 измерения </a:t>
            </a:r>
            <a:r>
              <a:rPr lang="en" dirty="0"/>
              <a:t>North Star </a:t>
            </a:r>
            <a:r>
              <a:rPr lang="ru-RU" dirty="0"/>
              <a:t>метрики: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8EAB6D-DBC4-6211-FBDD-049F742F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1051" y="318291"/>
            <a:ext cx="2617213" cy="61602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У каждой </a:t>
            </a:r>
            <a:r>
              <a:rPr lang="en" sz="2000" b="0" i="0">
                <a:solidFill>
                  <a:srgbClr val="212529"/>
                </a:solidFill>
                <a:effectLst/>
              </a:rPr>
              <a:t>North Star </a:t>
            </a:r>
            <a:r>
              <a:rPr lang="ru-RU" sz="2000" b="0" i="0">
                <a:solidFill>
                  <a:srgbClr val="212529"/>
                </a:solidFill>
                <a:effectLst/>
              </a:rPr>
              <a:t>метрики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существует 4 измерения: глубина, ширина, частота и эффективность.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То есть каждый </a:t>
            </a:r>
            <a:r>
              <a:rPr lang="en" sz="2000" b="0" i="0">
                <a:solidFill>
                  <a:srgbClr val="212529"/>
                </a:solidFill>
                <a:effectLst/>
              </a:rPr>
              <a:t>KPI </a:t>
            </a:r>
            <a:r>
              <a:rPr lang="ru-RU" sz="2000" b="0" i="0">
                <a:solidFill>
                  <a:srgbClr val="212529"/>
                </a:solidFill>
                <a:effectLst/>
              </a:rPr>
              <a:t>может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работать над одним из этих измерений.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Пример: иерархия </a:t>
            </a:r>
            <a:r>
              <a:rPr lang="en" sz="2000"/>
              <a:t>North Star </a:t>
            </a:r>
            <a:r>
              <a:rPr lang="ru-RU" sz="2000"/>
              <a:t>метрики </a:t>
            </a:r>
            <a:r>
              <a:rPr lang="ru-RU" sz="2000" dirty="0"/>
              <a:t>для сервиса доставки еды.</a:t>
            </a:r>
            <a:br>
              <a:rPr lang="ru-RU" sz="2000" dirty="0"/>
            </a:br>
            <a:r>
              <a:rPr lang="ru-RU" sz="2000" dirty="0"/>
              <a:t>Видно, какие инициативы отвечают выбранным </a:t>
            </a:r>
            <a:r>
              <a:rPr lang="en" sz="2000"/>
              <a:t>KPI, </a:t>
            </a:r>
            <a:r>
              <a:rPr lang="ru-RU" sz="2000"/>
              <a:t>а </a:t>
            </a:r>
            <a:r>
              <a:rPr lang="ru-RU" sz="2000" dirty="0"/>
              <a:t>они в свою очередь по-разному влияют на </a:t>
            </a:r>
            <a:r>
              <a:rPr lang="en" sz="2000"/>
              <a:t>NSM </a:t>
            </a:r>
            <a:r>
              <a:rPr lang="ru-RU" sz="2000"/>
              <a:t>метрику</a:t>
            </a:r>
            <a:endParaRPr lang="ru-RU" sz="2000" dirty="0"/>
          </a:p>
        </p:txBody>
      </p:sp>
      <p:pic>
        <p:nvPicPr>
          <p:cNvPr id="6148" name="Picture 4" descr="Dimensions in north star metric">
            <a:extLst>
              <a:ext uri="{FF2B5EF4-FFF2-40B4-BE49-F238E27FC236}">
                <a16:creationId xmlns:a16="http://schemas.microsoft.com/office/drawing/2014/main" id="{67D80881-3CDF-7311-B212-FD1E29E7F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29888"/>
            <a:ext cx="9491051" cy="542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976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442" y="317925"/>
            <a:ext cx="10515600" cy="12396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z="4000" dirty="0"/>
              <a:t>Как использовать метрики</a:t>
            </a:r>
            <a:br>
              <a:rPr lang="ru-RU" sz="4000" dirty="0"/>
            </a:br>
            <a:r>
              <a:rPr lang="ru-RU" sz="4000" dirty="0"/>
              <a:t>для генерации / приоритизации фичей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918356" y="1725704"/>
            <a:ext cx="3455247" cy="110641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4934" b="1" spc="-17" dirty="0">
                <a:solidFill>
                  <a:srgbClr val="1155CC"/>
                </a:solidFill>
                <a:latin typeface="Arial"/>
                <a:cs typeface="Arial"/>
              </a:rPr>
              <a:t>#1</a:t>
            </a:r>
            <a:endParaRPr sz="4934" dirty="0">
              <a:latin typeface="Arial"/>
              <a:cs typeface="Arial"/>
            </a:endParaRPr>
          </a:p>
          <a:p>
            <a:pPr marL="43606">
              <a:spcBef>
                <a:spcPts val="23"/>
              </a:spcBef>
            </a:pPr>
            <a:r>
              <a:rPr sz="2200" dirty="0"/>
              <a:t>Узнаём цели компании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40189" y="1725704"/>
            <a:ext cx="4533901" cy="188098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lang="ru-RU" sz="4934" b="1" spc="447" dirty="0">
                <a:solidFill>
                  <a:srgbClr val="1155CC"/>
                </a:solidFill>
                <a:latin typeface="Arial"/>
                <a:cs typeface="Arial"/>
              </a:rPr>
              <a:t>#2</a:t>
            </a:r>
            <a:endParaRPr lang="ru-RU" sz="4934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lang="ru-RU" sz="2200" dirty="0"/>
              <a:t>Определяем цели и метрики</a:t>
            </a:r>
            <a:br>
              <a:rPr lang="ru-RU" sz="2200" dirty="0"/>
            </a:br>
            <a:r>
              <a:rPr lang="ru-RU" sz="2200" dirty="0"/>
              <a:t>конкретного сервиса</a:t>
            </a:r>
          </a:p>
          <a:p>
            <a:pPr marL="8467">
              <a:spcBef>
                <a:spcPts val="1000"/>
              </a:spcBef>
              <a:tabLst>
                <a:tab pos="380596" algn="l"/>
              </a:tabLst>
            </a:pPr>
            <a:r>
              <a:rPr lang="ru-RU"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dirty="0"/>
              <a:t>Иерархия метрик</a:t>
            </a:r>
            <a:endParaRPr lang="ru-RU" sz="1733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188" y="3843854"/>
            <a:ext cx="4122927" cy="26658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sz="4934" b="1" spc="447" dirty="0">
                <a:solidFill>
                  <a:srgbClr val="1155CC"/>
                </a:solidFill>
                <a:latin typeface="Arial"/>
                <a:cs typeface="Arial"/>
              </a:rPr>
              <a:t>#3</a:t>
            </a:r>
            <a:endParaRPr sz="4934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lang="ru-RU" sz="2200" dirty="0"/>
              <a:t>Собираем и оцениваем идеи</a:t>
            </a:r>
          </a:p>
          <a:p>
            <a:pPr marL="75780">
              <a:spcBef>
                <a:spcPts val="310"/>
              </a:spcBef>
            </a:pPr>
            <a:r>
              <a:rPr lang="ru-RU" sz="2200" dirty="0"/>
              <a:t>под цели сервиса</a:t>
            </a:r>
          </a:p>
          <a:p>
            <a:pPr marL="380596" marR="3387" indent="-372552">
              <a:lnSpc>
                <a:spcPct val="114999"/>
              </a:lnSpc>
              <a:spcBef>
                <a:spcPts val="1000"/>
              </a:spcBef>
              <a:tabLst>
                <a:tab pos="380596" algn="l"/>
              </a:tabLst>
            </a:pPr>
            <a:r>
              <a:rPr lang="ru-RU"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dirty="0"/>
              <a:t>Сбор идей и категоризация (таблица с фичами)</a:t>
            </a:r>
          </a:p>
          <a:p>
            <a:pPr marL="8467">
              <a:spcBef>
                <a:spcPts val="313"/>
              </a:spcBef>
              <a:tabLst>
                <a:tab pos="380596" algn="l"/>
              </a:tabLst>
            </a:pPr>
            <a:r>
              <a:rPr lang="ru-RU"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dirty="0"/>
              <a:t>Оценка и приоритезация</a:t>
            </a:r>
            <a:endParaRPr lang="ru-RU" sz="1733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6673" y="1857832"/>
            <a:ext cx="8631343" cy="4426797"/>
          </a:xfrm>
          <a:custGeom>
            <a:avLst/>
            <a:gdLst/>
            <a:ahLst/>
            <a:cxnLst/>
            <a:rect l="l" t="t" r="r" b="b"/>
            <a:pathLst>
              <a:path w="12947015" h="6640195">
                <a:moveTo>
                  <a:pt x="6665699" y="0"/>
                </a:moveTo>
                <a:lnTo>
                  <a:pt x="6665699" y="6639899"/>
                </a:lnTo>
              </a:path>
              <a:path w="12947015" h="6640195">
                <a:moveTo>
                  <a:pt x="0" y="2826774"/>
                </a:moveTo>
                <a:lnTo>
                  <a:pt x="12946799" y="2826774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A04C0C-E97D-6768-EEC0-1B455D27B23E}"/>
              </a:ext>
            </a:extLst>
          </p:cNvPr>
          <p:cNvSpPr txBox="1"/>
          <p:nvPr/>
        </p:nvSpPr>
        <p:spPr>
          <a:xfrm>
            <a:off x="5869906" y="3938432"/>
            <a:ext cx="4533900" cy="192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95"/>
            <a:r>
              <a:rPr lang="ru-RU" sz="5400" b="1" spc="697" dirty="0">
                <a:solidFill>
                  <a:srgbClr val="1155CC"/>
                </a:solidFill>
                <a:latin typeface="Arial"/>
                <a:cs typeface="Arial"/>
              </a:rPr>
              <a:t>#4</a:t>
            </a:r>
            <a:endParaRPr lang="ru-RU" sz="5400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lang="ru-RU" sz="1800" spc="117" dirty="0">
                <a:latin typeface="Arial"/>
                <a:cs typeface="Arial"/>
              </a:rPr>
              <a:t>Собираем</a:t>
            </a:r>
            <a:r>
              <a:rPr lang="ru-RU" sz="1800" spc="-20" dirty="0">
                <a:latin typeface="Arial"/>
                <a:cs typeface="Arial"/>
              </a:rPr>
              <a:t> </a:t>
            </a:r>
            <a:r>
              <a:rPr lang="ru-RU" sz="1800" spc="130" dirty="0">
                <a:latin typeface="Arial"/>
                <a:cs typeface="Arial"/>
              </a:rPr>
              <a:t>планы</a:t>
            </a:r>
            <a:r>
              <a:rPr lang="ru-RU" sz="1800" spc="-17" dirty="0">
                <a:latin typeface="Arial"/>
                <a:cs typeface="Arial"/>
              </a:rPr>
              <a:t> </a:t>
            </a:r>
            <a:r>
              <a:rPr lang="ru-RU" sz="1800" spc="180" dirty="0">
                <a:latin typeface="Arial"/>
                <a:cs typeface="Arial"/>
              </a:rPr>
              <a:t>по</a:t>
            </a:r>
            <a:r>
              <a:rPr lang="ru-RU" sz="1800" spc="-20" dirty="0">
                <a:latin typeface="Arial"/>
                <a:cs typeface="Arial"/>
              </a:rPr>
              <a:t> </a:t>
            </a:r>
            <a:r>
              <a:rPr lang="ru-RU" sz="1800" spc="127" dirty="0">
                <a:latin typeface="Arial"/>
                <a:cs typeface="Arial"/>
              </a:rPr>
              <a:t>релизам</a:t>
            </a:r>
            <a:endParaRPr lang="ru-RU" sz="1800" dirty="0">
              <a:latin typeface="Arial"/>
              <a:cs typeface="Arial"/>
            </a:endParaRPr>
          </a:p>
          <a:p>
            <a:pPr marL="8467">
              <a:spcBef>
                <a:spcPts val="1313"/>
              </a:spcBef>
              <a:tabLst>
                <a:tab pos="380596" algn="l"/>
              </a:tabLst>
            </a:pPr>
            <a:r>
              <a:rPr lang="ru-RU" sz="1800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18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1800" spc="117" dirty="0">
                <a:latin typeface="Arial"/>
                <a:cs typeface="Arial"/>
              </a:rPr>
              <a:t>Планы</a:t>
            </a:r>
            <a:r>
              <a:rPr lang="ru-RU" sz="1800" spc="-23" dirty="0">
                <a:latin typeface="Arial"/>
                <a:cs typeface="Arial"/>
              </a:rPr>
              <a:t> </a:t>
            </a:r>
            <a:r>
              <a:rPr lang="ru-RU" sz="1800" spc="180" dirty="0">
                <a:latin typeface="Arial"/>
                <a:cs typeface="Arial"/>
              </a:rPr>
              <a:t>по</a:t>
            </a:r>
            <a:r>
              <a:rPr lang="ru-RU" sz="1800" spc="-23" dirty="0">
                <a:latin typeface="Arial"/>
                <a:cs typeface="Arial"/>
              </a:rPr>
              <a:t> </a:t>
            </a:r>
            <a:r>
              <a:rPr lang="ru-RU" sz="1800" spc="113" dirty="0">
                <a:latin typeface="Arial"/>
                <a:cs typeface="Arial"/>
              </a:rPr>
              <a:t>месяцам</a:t>
            </a:r>
            <a:endParaRPr lang="ru-RU" sz="1800" dirty="0">
              <a:latin typeface="Arial"/>
              <a:cs typeface="Arial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7EE33-841D-E295-BFC7-7EF142B4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pc="135" dirty="0"/>
              <a:t>Метрики продукта</a:t>
            </a:r>
            <a:br>
              <a:rPr lang="ru-RU" spc="135" dirty="0"/>
            </a:br>
            <a:r>
              <a:rPr lang="ru-RU" spc="135" dirty="0"/>
              <a:t>вложены в метрики компании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996E07-F22D-7419-BD0D-BC6E980B23D9}"/>
              </a:ext>
            </a:extLst>
          </p:cNvPr>
          <p:cNvSpPr txBox="1"/>
          <p:nvPr/>
        </p:nvSpPr>
        <p:spPr>
          <a:xfrm>
            <a:off x="725781" y="2910718"/>
            <a:ext cx="3673024" cy="116185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1380"/>
              </a:spcBef>
            </a:pPr>
            <a:r>
              <a:rPr sz="3200" b="1" dirty="0">
                <a:solidFill>
                  <a:schemeClr val="bg1"/>
                </a:solidFill>
              </a:rPr>
              <a:t>Монетизация видео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3EBC513-D203-BF7B-8718-41BCFC7564BA}"/>
              </a:ext>
            </a:extLst>
          </p:cNvPr>
          <p:cNvSpPr txBox="1"/>
          <p:nvPr/>
        </p:nvSpPr>
        <p:spPr>
          <a:xfrm>
            <a:off x="725781" y="4453768"/>
            <a:ext cx="3673024" cy="1654299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190500" marR="739775">
              <a:lnSpc>
                <a:spcPct val="100000"/>
              </a:lnSpc>
              <a:spcBef>
                <a:spcPts val="1380"/>
              </a:spcBef>
            </a:pPr>
            <a:r>
              <a:rPr sz="3200" b="1" dirty="0">
                <a:solidFill>
                  <a:schemeClr val="bg1"/>
                </a:solidFill>
              </a:rPr>
              <a:t>Время просмотра видео</a:t>
            </a: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D2D4F51C-638A-CBFF-669A-138B5839C555}"/>
              </a:ext>
            </a:extLst>
          </p:cNvPr>
          <p:cNvGrpSpPr/>
          <p:nvPr/>
        </p:nvGrpSpPr>
        <p:grpSpPr>
          <a:xfrm>
            <a:off x="4398805" y="3443848"/>
            <a:ext cx="3227070" cy="163830"/>
            <a:chOff x="5720124" y="4991400"/>
            <a:chExt cx="3227070" cy="16383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E35361C0-7E5F-0BDD-17F1-A0A354F0B965}"/>
                </a:ext>
              </a:extLst>
            </p:cNvPr>
            <p:cNvSpPr/>
            <p:nvPr/>
          </p:nvSpPr>
          <p:spPr>
            <a:xfrm>
              <a:off x="5720124" y="507312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1B84361C-A41B-1F1C-B924-1127E43C5039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4991400"/>
              <a:ext cx="163449" cy="163448"/>
            </a:xfrm>
            <a:prstGeom prst="rect">
              <a:avLst/>
            </a:prstGeom>
          </p:spPr>
        </p:pic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02DA6254-9E70-3AC5-DF74-2EE54C74E284}"/>
              </a:ext>
            </a:extLst>
          </p:cNvPr>
          <p:cNvSpPr txBox="1"/>
          <p:nvPr/>
        </p:nvSpPr>
        <p:spPr>
          <a:xfrm>
            <a:off x="838200" y="1858487"/>
            <a:ext cx="6971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600" dirty="0"/>
              <a:t>Пример: </a:t>
            </a:r>
            <a:r>
              <a:rPr lang="ru-RU" sz="3600" dirty="0">
                <a:solidFill>
                  <a:srgbClr val="0432FF"/>
                </a:solidFill>
              </a:rPr>
              <a:t>Видеосервис</a:t>
            </a:r>
            <a:r>
              <a:rPr sz="3600" dirty="0"/>
              <a:t>:</a:t>
            </a: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624BDCA0-68DB-0A1D-2003-47279BBB98C2}"/>
              </a:ext>
            </a:extLst>
          </p:cNvPr>
          <p:cNvGrpSpPr/>
          <p:nvPr/>
        </p:nvGrpSpPr>
        <p:grpSpPr>
          <a:xfrm>
            <a:off x="4398235" y="5199650"/>
            <a:ext cx="3227070" cy="163830"/>
            <a:chOff x="5720124" y="6765450"/>
            <a:chExt cx="3227070" cy="16383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CB7F574-7486-DDF8-8C0D-D06E51304FC2}"/>
                </a:ext>
              </a:extLst>
            </p:cNvPr>
            <p:cNvSpPr/>
            <p:nvPr/>
          </p:nvSpPr>
          <p:spPr>
            <a:xfrm>
              <a:off x="5720124" y="684717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B0AC32BD-2DBB-01F7-6C77-DB5F50D5DE40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6765450"/>
              <a:ext cx="163449" cy="163448"/>
            </a:xfrm>
            <a:prstGeom prst="rect">
              <a:avLst/>
            </a:prstGeom>
          </p:spPr>
        </p:pic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179E8AB6-BD61-F7BD-A8C5-2A31F06F53A6}"/>
              </a:ext>
            </a:extLst>
          </p:cNvPr>
          <p:cNvSpPr txBox="1"/>
          <p:nvPr/>
        </p:nvSpPr>
        <p:spPr>
          <a:xfrm>
            <a:off x="7648258" y="2967821"/>
            <a:ext cx="4093469" cy="1161857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200" dirty="0"/>
              <a:t>общей метрики</a:t>
            </a:r>
            <a:br>
              <a:rPr lang="ru-RU" sz="3200" dirty="0"/>
            </a:br>
            <a:r>
              <a:rPr sz="3200" dirty="0"/>
              <a:t>«Монетизация»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8152AD9-0D32-1F34-1513-846167B18B37}"/>
              </a:ext>
            </a:extLst>
          </p:cNvPr>
          <p:cNvSpPr txBox="1"/>
          <p:nvPr/>
        </p:nvSpPr>
        <p:spPr>
          <a:xfrm>
            <a:off x="7634783" y="4723177"/>
            <a:ext cx="4116992" cy="1161857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200" dirty="0"/>
              <a:t>общей метрики</a:t>
            </a:r>
            <a:br>
              <a:rPr lang="ru-RU" sz="3200" dirty="0"/>
            </a:br>
            <a:r>
              <a:rPr sz="3200" dirty="0"/>
              <a:t>«Активность»</a:t>
            </a:r>
          </a:p>
        </p:txBody>
      </p:sp>
    </p:spTree>
    <p:extLst>
      <p:ext uri="{BB962C8B-B14F-4D97-AF65-F5344CB8AC3E}">
        <p14:creationId xmlns:p14="http://schemas.microsoft.com/office/powerpoint/2010/main" val="97803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606" y="266580"/>
            <a:ext cx="11408787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Иерархия метрик на примере видеосервиса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206054" y="1845331"/>
            <a:ext cx="12822382" cy="5475389"/>
            <a:chOff x="797737" y="3342938"/>
            <a:chExt cx="16692575" cy="65109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7774" y="3941001"/>
              <a:ext cx="16092499" cy="53397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578283" y="1459935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31173" y="1432649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97236" y="1459935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27272" y="1425432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090927" y="1431308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208502"/>
            <a:ext cx="10515600" cy="185520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pc="150" dirty="0"/>
              <a:t>Сбор</a:t>
            </a:r>
            <a:r>
              <a:rPr lang="ru-RU" spc="23" dirty="0"/>
              <a:t> </a:t>
            </a:r>
            <a:r>
              <a:rPr lang="ru-RU" spc="323" dirty="0"/>
              <a:t>идей для приоритизации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504000" indent="-504000">
              <a:lnSpc>
                <a:spcPct val="100000"/>
              </a:lnSpc>
              <a:spcBef>
                <a:spcPts val="67"/>
              </a:spcBef>
              <a:buFont typeface="+mj-lt"/>
              <a:buAutoNum type="arabicPeriod"/>
            </a:pPr>
            <a:r>
              <a:rPr lang="ru-RU" sz="3200" dirty="0"/>
              <a:t>Пользователи</a:t>
            </a:r>
            <a:endParaRPr lang="ru-RU" sz="2667" dirty="0">
              <a:latin typeface="Arial"/>
              <a:cs typeface="Arial"/>
            </a:endParaRPr>
          </a:p>
          <a:p>
            <a:pPr marL="504000" indent="-504000">
              <a:lnSpc>
                <a:spcPct val="100000"/>
              </a:lnSpc>
              <a:spcBef>
                <a:spcPts val="67"/>
              </a:spcBef>
              <a:buFont typeface="+mj-lt"/>
              <a:buAutoNum type="arabicPeriod"/>
            </a:pPr>
            <a:r>
              <a:rPr lang="ru-RU" sz="3200" dirty="0"/>
              <a:t>Идеи команды, руководителя, смежных отделов</a:t>
            </a:r>
            <a:endParaRPr lang="ru-RU" sz="2667" dirty="0">
              <a:latin typeface="Arial"/>
              <a:cs typeface="Arial"/>
            </a:endParaRPr>
          </a:p>
          <a:p>
            <a:pPr marL="504000" indent="-504000">
              <a:lnSpc>
                <a:spcPct val="100000"/>
              </a:lnSpc>
              <a:spcBef>
                <a:spcPts val="67"/>
              </a:spcBef>
              <a:buFont typeface="+mj-lt"/>
              <a:buAutoNum type="arabicPeriod"/>
            </a:pPr>
            <a:r>
              <a:rPr lang="ru-RU" sz="3200" dirty="0"/>
              <a:t>Конкуренты и другие рынки</a:t>
            </a:r>
            <a:endParaRPr lang="ru-RU" sz="26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60960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dirty="0"/>
              <a:t>Пользователи</a:t>
            </a:r>
            <a:endParaRPr spc="163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76047A-F0D5-2D90-B61F-B38CA86D9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7320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Каналы связи: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внутри приложения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соцсети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чаты с лояльными пользователями</a:t>
            </a:r>
            <a:endParaRPr lang="en-US" sz="2400" dirty="0"/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сторы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опросы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спец. инструменты (в след. слайдах)</a:t>
            </a: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lang="ru-RU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Важно давать </a:t>
            </a:r>
            <a:r>
              <a:rPr lang="ru-RU" sz="2000" b="1" dirty="0"/>
              <a:t>обратную связь пользователям</a:t>
            </a:r>
            <a:r>
              <a:rPr lang="ru-RU" sz="2000" dirty="0"/>
              <a:t>,</a:t>
            </a:r>
            <a:br>
              <a:rPr lang="en-US" sz="2000" dirty="0"/>
            </a:br>
            <a:r>
              <a:rPr lang="ru-RU" sz="2000" dirty="0"/>
              <a:t>если они что-то предложили!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27BEDC-86E6-61A4-70CC-0992B557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404" y="482321"/>
            <a:ext cx="3999242" cy="36865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33480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Цикл обратной связи с пользователями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6100" y="1305950"/>
            <a:ext cx="10064750" cy="5248910"/>
            <a:chOff x="669149" y="1958925"/>
            <a:chExt cx="15097125" cy="7873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149" y="1958925"/>
              <a:ext cx="15097127" cy="7873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7774" y="2178000"/>
              <a:ext cx="14239877" cy="701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2633" y="491949"/>
            <a:ext cx="937081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Цикл обратной связи с пользователями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12633" y="1469687"/>
            <a:ext cx="6368627" cy="47021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000" b="1" spc="237" dirty="0">
                <a:solidFill>
                  <a:srgbClr val="1155CC"/>
                </a:solidFill>
                <a:cs typeface="Arial"/>
              </a:rPr>
              <a:t>Не</a:t>
            </a:r>
            <a:r>
              <a:rPr sz="3000" b="1" spc="23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103" dirty="0">
                <a:solidFill>
                  <a:srgbClr val="1155CC"/>
                </a:solidFill>
                <a:cs typeface="Arial"/>
              </a:rPr>
              <a:t>только</a:t>
            </a:r>
            <a:r>
              <a:rPr sz="3000" b="1" spc="27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100" dirty="0">
                <a:solidFill>
                  <a:srgbClr val="1155CC"/>
                </a:solidFill>
                <a:cs typeface="Arial"/>
              </a:rPr>
              <a:t>собирать,</a:t>
            </a:r>
            <a:r>
              <a:rPr sz="3000" b="1" spc="23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160" dirty="0">
                <a:solidFill>
                  <a:srgbClr val="1155CC"/>
                </a:solidFill>
                <a:cs typeface="Arial"/>
              </a:rPr>
              <a:t>но</a:t>
            </a:r>
            <a:r>
              <a:rPr sz="3000" b="1" spc="27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243" dirty="0">
                <a:solidFill>
                  <a:srgbClr val="1155CC"/>
                </a:solidFill>
                <a:cs typeface="Arial"/>
              </a:rPr>
              <a:t>и</a:t>
            </a:r>
            <a:r>
              <a:rPr sz="3000" b="1" spc="23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60" dirty="0">
                <a:solidFill>
                  <a:srgbClr val="1155CC"/>
                </a:solidFill>
                <a:cs typeface="Arial"/>
              </a:rPr>
              <a:t>отдавать</a:t>
            </a:r>
            <a:endParaRPr sz="3000" dirty="0"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0400" y="2180750"/>
            <a:ext cx="3694853" cy="3686810"/>
            <a:chOff x="840600" y="3271125"/>
            <a:chExt cx="5542280" cy="5530215"/>
          </a:xfrm>
        </p:grpSpPr>
        <p:pic>
          <p:nvPicPr>
            <p:cNvPr id="5" name="object 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600" y="3271125"/>
              <a:ext cx="5542026" cy="55299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366375"/>
              <a:ext cx="5027676" cy="501562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828134" y="2199800"/>
            <a:ext cx="3656753" cy="3648710"/>
            <a:chOff x="7242200" y="3299700"/>
            <a:chExt cx="5485130" cy="5473065"/>
          </a:xfrm>
        </p:grpSpPr>
        <p:pic>
          <p:nvPicPr>
            <p:cNvPr id="8" name="object 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200" y="3299700"/>
              <a:ext cx="5484876" cy="54728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0800" y="3366375"/>
              <a:ext cx="5027675" cy="50156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59725" y="5771440"/>
            <a:ext cx="2628900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spc="147" dirty="0">
                <a:latin typeface="Arial"/>
                <a:cs typeface="Arial"/>
              </a:rPr>
              <a:t>Дайджест</a:t>
            </a:r>
            <a:r>
              <a:rPr sz="2000" spc="-33" dirty="0">
                <a:latin typeface="Arial"/>
                <a:cs typeface="Arial"/>
              </a:rPr>
              <a:t> </a:t>
            </a:r>
            <a:r>
              <a:rPr sz="2000" spc="120" dirty="0">
                <a:latin typeface="Arial"/>
                <a:cs typeface="Arial"/>
              </a:rPr>
              <a:t>с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400" dirty="0"/>
              <a:t>идеями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28134" y="5765532"/>
            <a:ext cx="3351783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dirty="0"/>
              <a:t>Отчёт «что мы сделали»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489CB2-0953-84FF-4767-A36EA8FEE673}"/>
              </a:ext>
            </a:extLst>
          </p:cNvPr>
          <p:cNvSpPr txBox="1"/>
          <p:nvPr/>
        </p:nvSpPr>
        <p:spPr>
          <a:xfrm>
            <a:off x="8637118" y="2199800"/>
            <a:ext cx="31507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Сгруппированные идеи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уже внедрили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будем внедрять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не будем делать и почему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152" y="400108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Бета-тестирование</a:t>
            </a:r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A4C7D1BF-2D97-AE7E-8717-8D8FF6449F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8997" y="4346824"/>
            <a:ext cx="7937500" cy="2511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1F859D-64C1-206D-5A36-264662F50E92}"/>
              </a:ext>
            </a:extLst>
          </p:cNvPr>
          <p:cNvSpPr txBox="1"/>
          <p:nvPr/>
        </p:nvSpPr>
        <p:spPr>
          <a:xfrm>
            <a:off x="632152" y="1295421"/>
            <a:ext cx="517579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/>
              <a:t>Запускаем бета-тестирование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Получаем обратную связь по бета-фичам: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нравится ли фича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что улучшить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достаточный ли интерес к фиче</a:t>
            </a:r>
          </a:p>
          <a:p>
            <a:endParaRPr lang="e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C3DD4-01E7-6D34-FDCC-99653A8B0C1A}"/>
              </a:ext>
            </a:extLst>
          </p:cNvPr>
          <p:cNvSpPr txBox="1"/>
          <p:nvPr/>
        </p:nvSpPr>
        <p:spPr>
          <a:xfrm>
            <a:off x="6747747" y="1295421"/>
            <a:ext cx="4893545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VK</a:t>
            </a:r>
            <a:r>
              <a:rPr lang="ru-RU" sz="2400" b="1" dirty="0"/>
              <a:t> </a:t>
            </a:r>
            <a:r>
              <a:rPr lang="en" sz="2400" b="1" dirty="0"/>
              <a:t>testers:</a:t>
            </a:r>
          </a:p>
          <a:p>
            <a:r>
              <a:rPr lang="en" sz="2400" dirty="0"/>
              <a:t>12 </a:t>
            </a:r>
            <a:r>
              <a:rPr lang="ru-RU" sz="2400" dirty="0"/>
              <a:t>тысяч тестировщиков из 7 стран</a:t>
            </a:r>
          </a:p>
          <a:p>
            <a:r>
              <a:rPr lang="ru-RU" sz="2400" dirty="0"/>
              <a:t>Внешний баг-</a:t>
            </a:r>
            <a:r>
              <a:rPr lang="ru-RU" sz="2400" dirty="0" err="1"/>
              <a:t>трекер</a:t>
            </a:r>
            <a:endParaRPr lang="ru-RU"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423206"/>
            <a:ext cx="10550626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40" dirty="0"/>
              <a:t>Инструменты</a:t>
            </a:r>
            <a:r>
              <a:rPr spc="23" dirty="0"/>
              <a:t> </a:t>
            </a:r>
            <a:r>
              <a:rPr lang="ru-RU" spc="169" dirty="0"/>
              <a:t>для</a:t>
            </a:r>
            <a:r>
              <a:rPr spc="27" dirty="0"/>
              <a:t> </a:t>
            </a:r>
            <a:r>
              <a:rPr lang="ru-RU" spc="27" dirty="0"/>
              <a:t>сбора </a:t>
            </a:r>
            <a:r>
              <a:rPr lang="ru-RU" spc="203" dirty="0"/>
              <a:t>обратной связи</a:t>
            </a:r>
            <a:endParaRPr spc="203" dirty="0"/>
          </a:p>
        </p:txBody>
      </p:sp>
      <p:sp>
        <p:nvSpPr>
          <p:cNvPr id="3" name="object 3"/>
          <p:cNvSpPr txBox="1"/>
          <p:nvPr/>
        </p:nvSpPr>
        <p:spPr>
          <a:xfrm>
            <a:off x="673383" y="1752315"/>
            <a:ext cx="6542193" cy="448926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  <a:tabLst>
                <a:tab pos="414464" algn="l"/>
              </a:tabLst>
            </a:pPr>
            <a:r>
              <a:rPr sz="2400" dirty="0"/>
              <a:t>❏	</a:t>
            </a:r>
            <a:r>
              <a:rPr sz="2400" dirty="0">
                <a:hlinkClick r:id="rId2"/>
              </a:rPr>
              <a:t>userbrain.net</a:t>
            </a:r>
            <a:r>
              <a:rPr sz="2400" dirty="0"/>
              <a:t> (видео как используют продукт)</a:t>
            </a: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400" dirty="0"/>
              <a:t>❏	</a:t>
            </a:r>
            <a:r>
              <a:rPr sz="2400" dirty="0">
                <a:hlinkClick r:id="rId3"/>
              </a:rPr>
              <a:t>ﬂinto.com</a:t>
            </a:r>
            <a:r>
              <a:rPr sz="2400" dirty="0"/>
              <a:t> (прототипы из jpg)</a:t>
            </a: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400" dirty="0"/>
              <a:t>❏	</a:t>
            </a:r>
            <a:r>
              <a:rPr sz="2400" dirty="0">
                <a:solidFill>
                  <a:schemeClr val="accent5">
                    <a:lumMod val="50000"/>
                  </a:schemeClr>
                </a:solidFill>
              </a:rPr>
              <a:t>UserVoice</a:t>
            </a:r>
            <a:r>
              <a:rPr sz="2400" dirty="0"/>
              <a:t> (фидбэк)</a:t>
            </a: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400" dirty="0"/>
              <a:t>❏	</a:t>
            </a:r>
            <a:r>
              <a:rPr sz="2400" dirty="0">
                <a:solidFill>
                  <a:schemeClr val="accent5">
                    <a:lumMod val="50000"/>
                  </a:schemeClr>
                </a:solidFill>
              </a:rPr>
              <a:t>KanoSurvey</a:t>
            </a:r>
            <a:r>
              <a:rPr sz="2400" dirty="0"/>
              <a:t> (приоритетность фичей)</a:t>
            </a: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400" dirty="0"/>
              <a:t>❏	</a:t>
            </a:r>
            <a:r>
              <a:rPr sz="2400" dirty="0">
                <a:hlinkClick r:id="rId4"/>
              </a:rPr>
              <a:t>optimizely.com</a:t>
            </a:r>
            <a:r>
              <a:rPr sz="2400" dirty="0"/>
              <a:t> (A/B эксперименты)</a:t>
            </a: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400" dirty="0"/>
              <a:t>❏	</a:t>
            </a:r>
            <a:r>
              <a:rPr sz="2400" dirty="0">
                <a:hlinkClick r:id="rId5"/>
              </a:rPr>
              <a:t>wootric.com</a:t>
            </a:r>
            <a:r>
              <a:rPr sz="2400" dirty="0"/>
              <a:t> (опросы на сервисе)</a:t>
            </a: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400" dirty="0"/>
              <a:t>❏	Отзывы и форумы</a:t>
            </a: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400" dirty="0"/>
              <a:t>❏	Обзвон (мессенджеры, Skype)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BE21A-99A6-7B8B-FC76-0726BA87B529}"/>
              </a:ext>
            </a:extLst>
          </p:cNvPr>
          <p:cNvSpPr txBox="1"/>
          <p:nvPr/>
        </p:nvSpPr>
        <p:spPr>
          <a:xfrm>
            <a:off x="7958295" y="4918139"/>
            <a:ext cx="3265714" cy="13234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000" b="1" i="0" dirty="0">
                <a:solidFill>
                  <a:srgbClr val="0D0E2D"/>
                </a:solidFill>
                <a:effectLst/>
                <a:latin typeface="Open Sans" panose="020B0606030504020204" pitchFamily="34" charset="0"/>
                <a:hlinkClick r:id="rId6"/>
              </a:rPr>
              <a:t>8 лучших инструментов сбора обратной связи для </a:t>
            </a:r>
            <a:r>
              <a:rPr lang="en" sz="2000" b="1" i="0" dirty="0">
                <a:solidFill>
                  <a:srgbClr val="0D0E2D"/>
                </a:solidFill>
                <a:effectLst/>
                <a:latin typeface="Open Sans" panose="020B0606030504020204" pitchFamily="34" charset="0"/>
                <a:hlinkClick r:id="rId6"/>
              </a:rPr>
              <a:t>SaaS-</a:t>
            </a:r>
            <a:r>
              <a:rPr lang="ru-RU" sz="2000" b="1" i="0" dirty="0">
                <a:solidFill>
                  <a:srgbClr val="0D0E2D"/>
                </a:solidFill>
                <a:effectLst/>
                <a:latin typeface="Open Sans" panose="020B0606030504020204" pitchFamily="34" charset="0"/>
                <a:hlinkClick r:id="rId6"/>
              </a:rPr>
              <a:t>компаний</a:t>
            </a:r>
            <a:endParaRPr lang="ru-RU" sz="2000" b="1" i="0" dirty="0">
              <a:solidFill>
                <a:srgbClr val="0D0E2D"/>
              </a:solidFill>
              <a:effectLst/>
              <a:latin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BF1A33-FB82-F1FB-8674-CC88BF32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 </a:t>
            </a:r>
            <a:r>
              <a:rPr lang="en-US" dirty="0"/>
              <a:t>vs </a:t>
            </a:r>
            <a:r>
              <a:rPr lang="ru-RU" dirty="0"/>
              <a:t>Продукт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C66E98E-709C-1768-9F9E-2903A0F46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650" y="1783584"/>
            <a:ext cx="9862201" cy="4351338"/>
          </a:xfrm>
        </p:spPr>
      </p:pic>
    </p:spTree>
    <p:extLst>
      <p:ext uri="{BB962C8B-B14F-4D97-AF65-F5344CB8AC3E}">
        <p14:creationId xmlns:p14="http://schemas.microsoft.com/office/powerpoint/2010/main" val="2887337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131" y="675414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Идеи команды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6131" y="1706001"/>
            <a:ext cx="5636982" cy="2139902"/>
          </a:xfrm>
          <a:prstGeom prst="rect">
            <a:avLst/>
          </a:prstGeom>
        </p:spPr>
        <p:txBody>
          <a:bodyPr vert="horz" wrap="square" lIns="0" tIns="8467" rIns="0" bIns="0" rtlCol="0">
            <a:noAutofit/>
          </a:bodyPr>
          <a:lstStyle/>
          <a:p>
            <a:pPr marL="351367" indent="-342900"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Каналы, чтобы команда писала</a:t>
            </a:r>
          </a:p>
          <a:p>
            <a:pPr marL="351367" indent="-342900"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Брейнштормы</a:t>
            </a:r>
          </a:p>
          <a:p>
            <a:pPr marL="351367" indent="-342900"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Рассказывать команде про метрики</a:t>
            </a:r>
          </a:p>
          <a:p>
            <a:pPr marL="351367" indent="-342900"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sz="2400" dirty="0"/>
              <a:t>Impact Mapping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3417" y="1706001"/>
            <a:ext cx="6338583" cy="51519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C4B2C0D-FFDC-DAFA-DB22-7879150F7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643043" y="4253924"/>
            <a:ext cx="5782110" cy="236520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08" y="418916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Impact Mapping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6605613" y="2817724"/>
            <a:ext cx="1049867" cy="2380403"/>
            <a:chOff x="6829036" y="4345856"/>
            <a:chExt cx="1574800" cy="3570604"/>
          </a:xfrm>
        </p:grpSpPr>
        <p:sp>
          <p:nvSpPr>
            <p:cNvPr id="20" name="object 20"/>
            <p:cNvSpPr/>
            <p:nvPr/>
          </p:nvSpPr>
          <p:spPr>
            <a:xfrm>
              <a:off x="6843324" y="4374426"/>
              <a:ext cx="1517650" cy="3514090"/>
            </a:xfrm>
            <a:custGeom>
              <a:avLst/>
              <a:gdLst/>
              <a:ahLst/>
              <a:cxnLst/>
              <a:rect l="l" t="t" r="r" b="b"/>
              <a:pathLst>
                <a:path w="1517650" h="3514090">
                  <a:moveTo>
                    <a:pt x="1465833" y="3513742"/>
                  </a:moveTo>
                  <a:lnTo>
                    <a:pt x="1412013" y="3503263"/>
                  </a:lnTo>
                  <a:lnTo>
                    <a:pt x="1371535" y="3494241"/>
                  </a:lnTo>
                  <a:lnTo>
                    <a:pt x="1331437" y="3484322"/>
                  </a:lnTo>
                  <a:lnTo>
                    <a:pt x="1291728" y="3473519"/>
                  </a:lnTo>
                  <a:lnTo>
                    <a:pt x="1252419" y="3461843"/>
                  </a:lnTo>
                  <a:lnTo>
                    <a:pt x="1213519" y="3449305"/>
                  </a:lnTo>
                  <a:lnTo>
                    <a:pt x="1162308" y="3431270"/>
                  </a:lnTo>
                  <a:lnTo>
                    <a:pt x="1111868" y="3411752"/>
                  </a:lnTo>
                  <a:lnTo>
                    <a:pt x="1062222" y="3390779"/>
                  </a:lnTo>
                  <a:lnTo>
                    <a:pt x="1013393" y="3368380"/>
                  </a:lnTo>
                  <a:lnTo>
                    <a:pt x="965407" y="3344583"/>
                  </a:lnTo>
                  <a:lnTo>
                    <a:pt x="918286" y="3319414"/>
                  </a:lnTo>
                  <a:lnTo>
                    <a:pt x="875580" y="3294988"/>
                  </a:lnTo>
                  <a:lnTo>
                    <a:pt x="833650" y="3269440"/>
                  </a:lnTo>
                  <a:lnTo>
                    <a:pt x="792516" y="3242792"/>
                  </a:lnTo>
                  <a:lnTo>
                    <a:pt x="752196" y="3215065"/>
                  </a:lnTo>
                  <a:lnTo>
                    <a:pt x="712710" y="3186280"/>
                  </a:lnTo>
                  <a:lnTo>
                    <a:pt x="674075" y="3156461"/>
                  </a:lnTo>
                  <a:lnTo>
                    <a:pt x="636312" y="3125629"/>
                  </a:lnTo>
                  <a:lnTo>
                    <a:pt x="599438" y="3093805"/>
                  </a:lnTo>
                  <a:lnTo>
                    <a:pt x="563472" y="3061013"/>
                  </a:lnTo>
                  <a:lnTo>
                    <a:pt x="528433" y="3027272"/>
                  </a:lnTo>
                  <a:lnTo>
                    <a:pt x="494340" y="2992607"/>
                  </a:lnTo>
                  <a:lnTo>
                    <a:pt x="461212" y="2957037"/>
                  </a:lnTo>
                  <a:lnTo>
                    <a:pt x="429068" y="2920586"/>
                  </a:lnTo>
                  <a:lnTo>
                    <a:pt x="397925" y="2883274"/>
                  </a:lnTo>
                  <a:lnTo>
                    <a:pt x="367804" y="2845125"/>
                  </a:lnTo>
                  <a:lnTo>
                    <a:pt x="338722" y="2806160"/>
                  </a:lnTo>
                  <a:lnTo>
                    <a:pt x="310699" y="2766400"/>
                  </a:lnTo>
                  <a:lnTo>
                    <a:pt x="283753" y="2725868"/>
                  </a:lnTo>
                  <a:lnTo>
                    <a:pt x="257903" y="2684586"/>
                  </a:lnTo>
                  <a:lnTo>
                    <a:pt x="233169" y="2642575"/>
                  </a:lnTo>
                  <a:lnTo>
                    <a:pt x="209567" y="2599857"/>
                  </a:lnTo>
                  <a:lnTo>
                    <a:pt x="187119" y="2556455"/>
                  </a:lnTo>
                  <a:lnTo>
                    <a:pt x="165841" y="2512389"/>
                  </a:lnTo>
                  <a:lnTo>
                    <a:pt x="145754" y="2467683"/>
                  </a:lnTo>
                  <a:lnTo>
                    <a:pt x="126875" y="2422357"/>
                  </a:lnTo>
                  <a:lnTo>
                    <a:pt x="109224" y="2376435"/>
                  </a:lnTo>
                  <a:lnTo>
                    <a:pt x="92820" y="2329936"/>
                  </a:lnTo>
                  <a:lnTo>
                    <a:pt x="77680" y="2282885"/>
                  </a:lnTo>
                  <a:lnTo>
                    <a:pt x="63825" y="2235302"/>
                  </a:lnTo>
                  <a:lnTo>
                    <a:pt x="51272" y="2187209"/>
                  </a:lnTo>
                  <a:lnTo>
                    <a:pt x="40041" y="2138628"/>
                  </a:lnTo>
                  <a:lnTo>
                    <a:pt x="30149" y="2089581"/>
                  </a:lnTo>
                  <a:lnTo>
                    <a:pt x="21617" y="2040091"/>
                  </a:lnTo>
                  <a:lnTo>
                    <a:pt x="14463" y="1990178"/>
                  </a:lnTo>
                  <a:lnTo>
                    <a:pt x="8705" y="1939865"/>
                  </a:lnTo>
                  <a:lnTo>
                    <a:pt x="4363" y="1889173"/>
                  </a:lnTo>
                  <a:lnTo>
                    <a:pt x="1455" y="1838125"/>
                  </a:lnTo>
                  <a:lnTo>
                    <a:pt x="0" y="1786743"/>
                  </a:lnTo>
                  <a:lnTo>
                    <a:pt x="16" y="1735048"/>
                  </a:lnTo>
                  <a:lnTo>
                    <a:pt x="1512" y="1683374"/>
                  </a:lnTo>
                  <a:lnTo>
                    <a:pt x="4470" y="1632056"/>
                  </a:lnTo>
                  <a:lnTo>
                    <a:pt x="8870" y="1581115"/>
                  </a:lnTo>
                  <a:lnTo>
                    <a:pt x="14694" y="1530573"/>
                  </a:lnTo>
                  <a:lnTo>
                    <a:pt x="21921" y="1480450"/>
                  </a:lnTo>
                  <a:lnTo>
                    <a:pt x="30533" y="1430768"/>
                  </a:lnTo>
                  <a:lnTo>
                    <a:pt x="40509" y="1381548"/>
                  </a:lnTo>
                  <a:lnTo>
                    <a:pt x="51831" y="1332811"/>
                  </a:lnTo>
                  <a:lnTo>
                    <a:pt x="64479" y="1284580"/>
                  </a:lnTo>
                  <a:lnTo>
                    <a:pt x="78433" y="1236875"/>
                  </a:lnTo>
                  <a:lnTo>
                    <a:pt x="93675" y="1189718"/>
                  </a:lnTo>
                  <a:lnTo>
                    <a:pt x="110185" y="1143129"/>
                  </a:lnTo>
                  <a:lnTo>
                    <a:pt x="127942" y="1097131"/>
                  </a:lnTo>
                  <a:lnTo>
                    <a:pt x="146929" y="1051744"/>
                  </a:lnTo>
                  <a:lnTo>
                    <a:pt x="167126" y="1006990"/>
                  </a:lnTo>
                  <a:lnTo>
                    <a:pt x="188513" y="962891"/>
                  </a:lnTo>
                  <a:lnTo>
                    <a:pt x="211070" y="919467"/>
                  </a:lnTo>
                  <a:lnTo>
                    <a:pt x="234779" y="876740"/>
                  </a:lnTo>
                  <a:lnTo>
                    <a:pt x="259620" y="834731"/>
                  </a:lnTo>
                  <a:lnTo>
                    <a:pt x="285573" y="793461"/>
                  </a:lnTo>
                  <a:lnTo>
                    <a:pt x="312619" y="752953"/>
                  </a:lnTo>
                  <a:lnTo>
                    <a:pt x="340739" y="713227"/>
                  </a:lnTo>
                  <a:lnTo>
                    <a:pt x="369914" y="674304"/>
                  </a:lnTo>
                  <a:lnTo>
                    <a:pt x="400123" y="636206"/>
                  </a:lnTo>
                  <a:lnTo>
                    <a:pt x="431348" y="598954"/>
                  </a:lnTo>
                  <a:lnTo>
                    <a:pt x="463568" y="562570"/>
                  </a:lnTo>
                  <a:lnTo>
                    <a:pt x="496766" y="527075"/>
                  </a:lnTo>
                  <a:lnTo>
                    <a:pt x="530920" y="492490"/>
                  </a:lnTo>
                  <a:lnTo>
                    <a:pt x="566013" y="458836"/>
                  </a:lnTo>
                  <a:lnTo>
                    <a:pt x="602023" y="426135"/>
                  </a:lnTo>
                  <a:lnTo>
                    <a:pt x="638933" y="394409"/>
                  </a:lnTo>
                  <a:lnTo>
                    <a:pt x="676722" y="363677"/>
                  </a:lnTo>
                  <a:lnTo>
                    <a:pt x="715372" y="333963"/>
                  </a:lnTo>
                  <a:lnTo>
                    <a:pt x="754862" y="305287"/>
                  </a:lnTo>
                  <a:lnTo>
                    <a:pt x="795174" y="277670"/>
                  </a:lnTo>
                  <a:lnTo>
                    <a:pt x="836287" y="251134"/>
                  </a:lnTo>
                  <a:lnTo>
                    <a:pt x="878183" y="225701"/>
                  </a:lnTo>
                  <a:lnTo>
                    <a:pt x="920843" y="201390"/>
                  </a:lnTo>
                  <a:lnTo>
                    <a:pt x="964245" y="178225"/>
                  </a:lnTo>
                  <a:lnTo>
                    <a:pt x="1012082" y="154445"/>
                  </a:lnTo>
                  <a:lnTo>
                    <a:pt x="1060744" y="132062"/>
                  </a:lnTo>
                  <a:lnTo>
                    <a:pt x="1110207" y="111101"/>
                  </a:lnTo>
                  <a:lnTo>
                    <a:pt x="1160446" y="91590"/>
                  </a:lnTo>
                  <a:lnTo>
                    <a:pt x="1211436" y="73556"/>
                  </a:lnTo>
                  <a:lnTo>
                    <a:pt x="1263153" y="57027"/>
                  </a:lnTo>
                  <a:lnTo>
                    <a:pt x="1302402" y="45633"/>
                  </a:lnTo>
                  <a:lnTo>
                    <a:pt x="1342036" y="35112"/>
                  </a:lnTo>
                  <a:lnTo>
                    <a:pt x="1382044" y="25475"/>
                  </a:lnTo>
                  <a:lnTo>
                    <a:pt x="1422415" y="16734"/>
                  </a:lnTo>
                  <a:lnTo>
                    <a:pt x="1463140" y="8900"/>
                  </a:lnTo>
                  <a:lnTo>
                    <a:pt x="1504207" y="1984"/>
                  </a:lnTo>
                  <a:lnTo>
                    <a:pt x="1514527" y="400"/>
                  </a:lnTo>
                  <a:lnTo>
                    <a:pt x="1517243" y="0"/>
                  </a:lnTo>
                </a:path>
              </a:pathLst>
            </a:custGeom>
            <a:ln w="28574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290233" y="78692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0" y="32658"/>
                  </a:moveTo>
                  <a:lnTo>
                    <a:pt x="18923" y="18924"/>
                  </a:lnTo>
                  <a:lnTo>
                    <a:pt x="5189" y="0"/>
                  </a:lnTo>
                  <a:lnTo>
                    <a:pt x="47459" y="23459"/>
                  </a:lnTo>
                  <a:lnTo>
                    <a:pt x="0" y="32658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290233" y="78692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18923" y="18924"/>
                  </a:moveTo>
                  <a:lnTo>
                    <a:pt x="0" y="32658"/>
                  </a:lnTo>
                  <a:lnTo>
                    <a:pt x="47459" y="23459"/>
                  </a:lnTo>
                  <a:lnTo>
                    <a:pt x="5189" y="0"/>
                  </a:lnTo>
                  <a:lnTo>
                    <a:pt x="18923" y="18924"/>
                  </a:lnTo>
                  <a:close/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342053" y="43601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4232" y="32796"/>
                  </a:moveTo>
                  <a:lnTo>
                    <a:pt x="18514" y="14281"/>
                  </a:lnTo>
                  <a:lnTo>
                    <a:pt x="0" y="0"/>
                  </a:lnTo>
                  <a:lnTo>
                    <a:pt x="47170" y="10583"/>
                  </a:lnTo>
                  <a:lnTo>
                    <a:pt x="4232" y="32796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2053" y="43601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18514" y="14281"/>
                  </a:moveTo>
                  <a:lnTo>
                    <a:pt x="4232" y="32796"/>
                  </a:lnTo>
                  <a:lnTo>
                    <a:pt x="47170" y="10583"/>
                  </a:lnTo>
                  <a:lnTo>
                    <a:pt x="0" y="0"/>
                  </a:lnTo>
                  <a:lnTo>
                    <a:pt x="18514" y="14281"/>
                  </a:lnTo>
                  <a:close/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101422" y="3672232"/>
            <a:ext cx="1154853" cy="485603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6107" rIns="0" bIns="0" rtlCol="0">
            <a:spAutoFit/>
          </a:bodyPr>
          <a:lstStyle/>
          <a:p>
            <a:pPr marL="187546">
              <a:spcBef>
                <a:spcPts val="1387"/>
              </a:spcBef>
            </a:pPr>
            <a:r>
              <a:rPr sz="2000" b="1" spc="153" dirty="0">
                <a:solidFill>
                  <a:srgbClr val="FFFFFF"/>
                </a:solidFill>
                <a:latin typeface="Arial"/>
                <a:cs typeface="Arial"/>
              </a:rPr>
              <a:t>Why?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30356" y="2612342"/>
            <a:ext cx="1154853" cy="359928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51647" rIns="0" bIns="0" rtlCol="0">
            <a:spAutoFit/>
          </a:bodyPr>
          <a:lstStyle/>
          <a:p>
            <a:pPr marL="188393">
              <a:spcBef>
                <a:spcPts val="407"/>
              </a:spcBef>
            </a:pPr>
            <a:r>
              <a:rPr sz="2000" b="1" spc="12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095789" y="2156129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095789" y="3068554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361222" y="1875862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153677">
              <a:spcBef>
                <a:spcPts val="407"/>
              </a:spcBef>
            </a:pPr>
            <a:r>
              <a:rPr sz="2000" spc="163" dirty="0">
                <a:latin typeface="Arial"/>
                <a:cs typeface="Arial"/>
              </a:rPr>
              <a:t>What?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361222" y="2436396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361222" y="3068546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30356" y="4980325"/>
            <a:ext cx="1154853" cy="359928"/>
          </a:xfrm>
          <a:prstGeom prst="rect">
            <a:avLst/>
          </a:prstGeom>
          <a:solidFill>
            <a:srgbClr val="D4E1F4"/>
          </a:solidFill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188393">
              <a:spcBef>
                <a:spcPts val="407"/>
              </a:spcBef>
            </a:pPr>
            <a:r>
              <a:rPr sz="2000" b="1" spc="12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095789" y="4524112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095789" y="5436537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361222" y="4243846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153677">
              <a:spcBef>
                <a:spcPts val="407"/>
              </a:spcBef>
            </a:pPr>
            <a:r>
              <a:rPr sz="2000" spc="163" dirty="0">
                <a:latin typeface="Arial"/>
                <a:cs typeface="Arial"/>
              </a:rPr>
              <a:t>What?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361222" y="4804379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361222" y="5436529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48F404-E2B9-EC98-A0A5-9B1DB90290CB}"/>
              </a:ext>
            </a:extLst>
          </p:cNvPr>
          <p:cNvSpPr txBox="1"/>
          <p:nvPr/>
        </p:nvSpPr>
        <p:spPr>
          <a:xfrm>
            <a:off x="665408" y="1324321"/>
            <a:ext cx="6371535" cy="2499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spcBef>
                <a:spcPts val="500"/>
              </a:spcBef>
            </a:pPr>
            <a:r>
              <a:rPr lang="ru-RU" sz="2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чего применяется </a:t>
            </a:r>
            <a:r>
              <a:rPr lang="en" sz="2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Impact Mapping?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формирования бэклога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определения рисков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выявления конфликтов интересов заинтересованных лиц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генерации гипотез по развитию продукта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76517" y="603907"/>
            <a:ext cx="11229645" cy="6069809"/>
            <a:chOff x="1281167" y="2040752"/>
            <a:chExt cx="12163530" cy="6228498"/>
          </a:xfrm>
        </p:grpSpPr>
        <p:pic>
          <p:nvPicPr>
            <p:cNvPr id="4" name="object 4"/>
            <p:cNvPicPr/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1167" y="2040752"/>
              <a:ext cx="12163530" cy="6228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85"/>
            <a:stretch/>
          </p:blipFill>
          <p:spPr>
            <a:xfrm>
              <a:off x="1431889" y="2174101"/>
              <a:ext cx="12012808" cy="59265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20974" y="2209174"/>
              <a:ext cx="11610340" cy="5805805"/>
            </a:xfrm>
            <a:custGeom>
              <a:avLst/>
              <a:gdLst/>
              <a:ahLst/>
              <a:cxnLst/>
              <a:rect l="l" t="t" r="r" b="b"/>
              <a:pathLst>
                <a:path w="11610340" h="5805805">
                  <a:moveTo>
                    <a:pt x="0" y="489925"/>
                  </a:moveTo>
                  <a:lnTo>
                    <a:pt x="4972" y="465295"/>
                  </a:lnTo>
                  <a:lnTo>
                    <a:pt x="18532" y="445182"/>
                  </a:lnTo>
                  <a:lnTo>
                    <a:pt x="38645" y="431622"/>
                  </a:lnTo>
                  <a:lnTo>
                    <a:pt x="63275" y="426649"/>
                  </a:lnTo>
                  <a:lnTo>
                    <a:pt x="4160724" y="426649"/>
                  </a:lnTo>
                  <a:lnTo>
                    <a:pt x="4205467" y="445182"/>
                  </a:lnTo>
                  <a:lnTo>
                    <a:pt x="4223999" y="489925"/>
                  </a:lnTo>
                  <a:lnTo>
                    <a:pt x="4223999" y="5742374"/>
                  </a:lnTo>
                  <a:lnTo>
                    <a:pt x="4219027" y="5767003"/>
                  </a:lnTo>
                  <a:lnTo>
                    <a:pt x="4205467" y="5787116"/>
                  </a:lnTo>
                  <a:lnTo>
                    <a:pt x="4185354" y="5800677"/>
                  </a:lnTo>
                  <a:lnTo>
                    <a:pt x="4160724" y="5805649"/>
                  </a:lnTo>
                  <a:lnTo>
                    <a:pt x="63275" y="5805649"/>
                  </a:lnTo>
                  <a:lnTo>
                    <a:pt x="38645" y="5800677"/>
                  </a:lnTo>
                  <a:lnTo>
                    <a:pt x="18532" y="5787116"/>
                  </a:lnTo>
                  <a:lnTo>
                    <a:pt x="4972" y="5767003"/>
                  </a:lnTo>
                  <a:lnTo>
                    <a:pt x="0" y="5742374"/>
                  </a:lnTo>
                  <a:lnTo>
                    <a:pt x="0" y="489925"/>
                  </a:lnTo>
                  <a:close/>
                </a:path>
                <a:path w="11610340" h="5805805">
                  <a:moveTo>
                    <a:pt x="4355699" y="20555"/>
                  </a:moveTo>
                  <a:lnTo>
                    <a:pt x="4357315" y="12554"/>
                  </a:lnTo>
                  <a:lnTo>
                    <a:pt x="4361720" y="6020"/>
                  </a:lnTo>
                  <a:lnTo>
                    <a:pt x="4368254" y="1615"/>
                  </a:lnTo>
                  <a:lnTo>
                    <a:pt x="4376255" y="0"/>
                  </a:lnTo>
                  <a:lnTo>
                    <a:pt x="5707344" y="0"/>
                  </a:lnTo>
                  <a:lnTo>
                    <a:pt x="5712795" y="0"/>
                  </a:lnTo>
                  <a:lnTo>
                    <a:pt x="5718024" y="2165"/>
                  </a:lnTo>
                  <a:lnTo>
                    <a:pt x="5721879" y="6020"/>
                  </a:lnTo>
                  <a:lnTo>
                    <a:pt x="5725734" y="9875"/>
                  </a:lnTo>
                  <a:lnTo>
                    <a:pt x="5727899" y="15103"/>
                  </a:lnTo>
                  <a:lnTo>
                    <a:pt x="5727899" y="20555"/>
                  </a:lnTo>
                  <a:lnTo>
                    <a:pt x="5727899" y="5751444"/>
                  </a:lnTo>
                  <a:lnTo>
                    <a:pt x="5726284" y="5759445"/>
                  </a:lnTo>
                  <a:lnTo>
                    <a:pt x="5721879" y="5765979"/>
                  </a:lnTo>
                  <a:lnTo>
                    <a:pt x="5715345" y="5770384"/>
                  </a:lnTo>
                  <a:lnTo>
                    <a:pt x="5707344" y="5771999"/>
                  </a:lnTo>
                  <a:lnTo>
                    <a:pt x="4376255" y="5771999"/>
                  </a:lnTo>
                  <a:lnTo>
                    <a:pt x="4368254" y="5770384"/>
                  </a:lnTo>
                  <a:lnTo>
                    <a:pt x="4361720" y="5765979"/>
                  </a:lnTo>
                  <a:lnTo>
                    <a:pt x="4357315" y="5759445"/>
                  </a:lnTo>
                  <a:lnTo>
                    <a:pt x="4355699" y="5751444"/>
                  </a:lnTo>
                  <a:lnTo>
                    <a:pt x="4355699" y="20555"/>
                  </a:lnTo>
                  <a:close/>
                </a:path>
                <a:path w="11610340" h="5805805">
                  <a:moveTo>
                    <a:pt x="5930624" y="33273"/>
                  </a:moveTo>
                  <a:lnTo>
                    <a:pt x="5933239" y="20321"/>
                  </a:lnTo>
                  <a:lnTo>
                    <a:pt x="5940370" y="9745"/>
                  </a:lnTo>
                  <a:lnTo>
                    <a:pt x="5950946" y="2614"/>
                  </a:lnTo>
                  <a:lnTo>
                    <a:pt x="5963898" y="0"/>
                  </a:lnTo>
                  <a:lnTo>
                    <a:pt x="8118551" y="0"/>
                  </a:lnTo>
                  <a:lnTo>
                    <a:pt x="8151179" y="26751"/>
                  </a:lnTo>
                  <a:lnTo>
                    <a:pt x="8151824" y="33273"/>
                  </a:lnTo>
                  <a:lnTo>
                    <a:pt x="8151824" y="5738726"/>
                  </a:lnTo>
                  <a:lnTo>
                    <a:pt x="8149210" y="5751678"/>
                  </a:lnTo>
                  <a:lnTo>
                    <a:pt x="8142079" y="5762254"/>
                  </a:lnTo>
                  <a:lnTo>
                    <a:pt x="8131503" y="5769385"/>
                  </a:lnTo>
                  <a:lnTo>
                    <a:pt x="8118551" y="5771999"/>
                  </a:lnTo>
                  <a:lnTo>
                    <a:pt x="5963898" y="5771999"/>
                  </a:lnTo>
                  <a:lnTo>
                    <a:pt x="5950946" y="5769385"/>
                  </a:lnTo>
                  <a:lnTo>
                    <a:pt x="5940370" y="5762254"/>
                  </a:lnTo>
                  <a:lnTo>
                    <a:pt x="5933239" y="5751678"/>
                  </a:lnTo>
                  <a:lnTo>
                    <a:pt x="5930624" y="5738726"/>
                  </a:lnTo>
                  <a:lnTo>
                    <a:pt x="5930624" y="33273"/>
                  </a:lnTo>
                  <a:close/>
                </a:path>
                <a:path w="11610340" h="5805805">
                  <a:moveTo>
                    <a:pt x="8284149" y="83487"/>
                  </a:moveTo>
                  <a:lnTo>
                    <a:pt x="8288065" y="64095"/>
                  </a:lnTo>
                  <a:lnTo>
                    <a:pt x="8298742" y="48259"/>
                  </a:lnTo>
                  <a:lnTo>
                    <a:pt x="8314577" y="37582"/>
                  </a:lnTo>
                  <a:lnTo>
                    <a:pt x="8333969" y="33667"/>
                  </a:lnTo>
                  <a:lnTo>
                    <a:pt x="11560129" y="33667"/>
                  </a:lnTo>
                  <a:lnTo>
                    <a:pt x="11595357" y="48259"/>
                  </a:lnTo>
                  <a:lnTo>
                    <a:pt x="11609949" y="83487"/>
                  </a:lnTo>
                  <a:lnTo>
                    <a:pt x="11609949" y="5755846"/>
                  </a:lnTo>
                  <a:lnTo>
                    <a:pt x="11606034" y="5775239"/>
                  </a:lnTo>
                  <a:lnTo>
                    <a:pt x="11595358" y="5791075"/>
                  </a:lnTo>
                  <a:lnTo>
                    <a:pt x="11579522" y="5801752"/>
                  </a:lnTo>
                  <a:lnTo>
                    <a:pt x="11560129" y="5805667"/>
                  </a:lnTo>
                  <a:lnTo>
                    <a:pt x="8333969" y="5805667"/>
                  </a:lnTo>
                  <a:lnTo>
                    <a:pt x="8314577" y="5801752"/>
                  </a:lnTo>
                  <a:lnTo>
                    <a:pt x="8298742" y="5791075"/>
                  </a:lnTo>
                  <a:lnTo>
                    <a:pt x="8288065" y="5775239"/>
                  </a:lnTo>
                  <a:lnTo>
                    <a:pt x="8284149" y="5755846"/>
                  </a:lnTo>
                  <a:lnTo>
                    <a:pt x="8284149" y="83487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85642" y="6440989"/>
            <a:ext cx="83523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17" dirty="0">
                <a:solidFill>
                  <a:srgbClr val="1155CC"/>
                </a:solidFill>
                <a:latin typeface="Arial"/>
                <a:cs typeface="Arial"/>
              </a:rPr>
              <a:t>WHY?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9087" y="6440989"/>
            <a:ext cx="87037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3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02542" y="6431954"/>
            <a:ext cx="87630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40" dirty="0">
                <a:solidFill>
                  <a:srgbClr val="1155CC"/>
                </a:solidFill>
                <a:latin typeface="Arial"/>
                <a:cs typeface="Arial"/>
              </a:rPr>
              <a:t>HOW?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5451" y="6431954"/>
            <a:ext cx="101134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07" dirty="0">
                <a:solidFill>
                  <a:srgbClr val="1155CC"/>
                </a:solidFill>
                <a:latin typeface="Arial"/>
                <a:cs typeface="Arial"/>
              </a:rPr>
              <a:t>WHAT?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901" y="132023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Impact Mapping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522706"/>
            <a:ext cx="8158568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dirty="0"/>
              <a:t>Конкуренты и другие рынки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1743482"/>
            <a:ext cx="4019197" cy="167567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>
              <a:spcBef>
                <a:spcPts val="67"/>
              </a:spcBef>
            </a:pPr>
            <a:r>
              <a:rPr sz="2800" noProof="1">
                <a:solidFill>
                  <a:schemeClr val="accent5">
                    <a:lumMod val="50000"/>
                  </a:schemeClr>
                </a:solidFill>
              </a:rPr>
              <a:t>Анализ конкурентов</a:t>
            </a:r>
          </a:p>
          <a:p>
            <a:pPr>
              <a:spcBef>
                <a:spcPts val="1693"/>
              </a:spcBef>
            </a:pPr>
            <a:r>
              <a:rPr lang="ru-RU" sz="2800" noProof="1">
                <a:solidFill>
                  <a:schemeClr val="accent5">
                    <a:lumMod val="50000"/>
                  </a:schemeClr>
                </a:solidFill>
              </a:rPr>
              <a:t>→ и</a:t>
            </a:r>
            <a:r>
              <a:rPr sz="2800" noProof="1">
                <a:solidFill>
                  <a:schemeClr val="accent5">
                    <a:lumMod val="50000"/>
                  </a:schemeClr>
                </a:solidFill>
              </a:rPr>
              <a:t>х пользователи</a:t>
            </a: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400" dirty="0"/>
              <a:t>❏	</a:t>
            </a:r>
            <a:r>
              <a:rPr lang="ru-RU" sz="2400" dirty="0"/>
              <a:t>опросы / отзывы</a:t>
            </a:r>
            <a:endParaRPr sz="240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B18B452-5F95-8376-061E-AE6CCF463A28}"/>
              </a:ext>
            </a:extLst>
          </p:cNvPr>
          <p:cNvSpPr txBox="1"/>
          <p:nvPr/>
        </p:nvSpPr>
        <p:spPr>
          <a:xfrm>
            <a:off x="7236486" y="3903916"/>
            <a:ext cx="4014893" cy="2522058"/>
          </a:xfrm>
          <a:prstGeom prst="rect">
            <a:avLst/>
          </a:prstGeom>
        </p:spPr>
        <p:txBody>
          <a:bodyPr vert="horz" wrap="square" lIns="0" tIns="160867" rIns="0" bIns="0" rtlCol="0">
            <a:spAutoFit/>
          </a:bodyPr>
          <a:lstStyle/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Топ запросов поисковиков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</a:t>
            </a:r>
            <a:r>
              <a:rPr lang="ru-RU" sz="2400" noProof="1"/>
              <a:t>Топ сторов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Рекомендации стора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Опрос аудитории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Обзор рынка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F21931A-E436-2017-3D86-60266C862D1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9554" y="4327441"/>
            <a:ext cx="1482064" cy="1455521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E8A2AA38-DCF3-1140-CF90-CD6469E6540E}"/>
              </a:ext>
            </a:extLst>
          </p:cNvPr>
          <p:cNvSpPr txBox="1">
            <a:spLocks/>
          </p:cNvSpPr>
          <p:nvPr/>
        </p:nvSpPr>
        <p:spPr>
          <a:xfrm>
            <a:off x="5569554" y="3180158"/>
            <a:ext cx="545793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Список конкурентов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0534" y="355321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Открытые отчёты (Momo)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0534" y="5228848"/>
            <a:ext cx="607991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dirty="0">
                <a:solidFill>
                  <a:schemeClr val="accent5">
                    <a:lumMod val="50000"/>
                  </a:schemeClr>
                </a:solidFill>
              </a:rPr>
              <a:t>гуглить: «Momo Financial Results Quarter 2016»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55625" y="1855808"/>
            <a:ext cx="11280987" cy="3508587"/>
            <a:chOff x="683437" y="2783712"/>
            <a:chExt cx="16921480" cy="52628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437" y="2783712"/>
              <a:ext cx="16921175" cy="5262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4" y="2940874"/>
              <a:ext cx="16092499" cy="443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753549" y="3848524"/>
              <a:ext cx="2821305" cy="975360"/>
            </a:xfrm>
            <a:custGeom>
              <a:avLst/>
              <a:gdLst/>
              <a:ahLst/>
              <a:cxnLst/>
              <a:rect l="l" t="t" r="r" b="b"/>
              <a:pathLst>
                <a:path w="2821305" h="975360">
                  <a:moveTo>
                    <a:pt x="0" y="0"/>
                  </a:moveTo>
                  <a:lnTo>
                    <a:pt x="2821164" y="974863"/>
                  </a:lnTo>
                </a:path>
              </a:pathLst>
            </a:custGeom>
            <a:ln w="1142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" name="object 8"/>
            <p:cNvSpPr/>
            <p:nvPr/>
          </p:nvSpPr>
          <p:spPr>
            <a:xfrm>
              <a:off x="15411242" y="4659916"/>
              <a:ext cx="375920" cy="243204"/>
            </a:xfrm>
            <a:custGeom>
              <a:avLst/>
              <a:gdLst/>
              <a:ahLst/>
              <a:cxnLst/>
              <a:rect l="l" t="t" r="r" b="b"/>
              <a:pathLst>
                <a:path w="375919" h="243204">
                  <a:moveTo>
                    <a:pt x="0" y="242981"/>
                  </a:moveTo>
                  <a:lnTo>
                    <a:pt x="163472" y="163472"/>
                  </a:lnTo>
                  <a:lnTo>
                    <a:pt x="83963" y="0"/>
                  </a:lnTo>
                  <a:lnTo>
                    <a:pt x="375774" y="236834"/>
                  </a:lnTo>
                  <a:lnTo>
                    <a:pt x="0" y="24298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" name="object 9"/>
            <p:cNvSpPr/>
            <p:nvPr/>
          </p:nvSpPr>
          <p:spPr>
            <a:xfrm>
              <a:off x="15411242" y="4659916"/>
              <a:ext cx="375920" cy="243204"/>
            </a:xfrm>
            <a:custGeom>
              <a:avLst/>
              <a:gdLst/>
              <a:ahLst/>
              <a:cxnLst/>
              <a:rect l="l" t="t" r="r" b="b"/>
              <a:pathLst>
                <a:path w="375919" h="243204">
                  <a:moveTo>
                    <a:pt x="163472" y="163472"/>
                  </a:moveTo>
                  <a:lnTo>
                    <a:pt x="0" y="242981"/>
                  </a:lnTo>
                  <a:lnTo>
                    <a:pt x="375774" y="236834"/>
                  </a:lnTo>
                  <a:lnTo>
                    <a:pt x="83963" y="0"/>
                  </a:lnTo>
                  <a:lnTo>
                    <a:pt x="163472" y="163472"/>
                  </a:lnTo>
                  <a:close/>
                </a:path>
              </a:pathLst>
            </a:custGeom>
            <a:ln w="1142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5BA244-C042-D519-0D46-13F7DD96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01" y="365126"/>
            <a:ext cx="10515600" cy="1021548"/>
          </a:xfrm>
        </p:spPr>
        <p:txBody>
          <a:bodyPr/>
          <a:lstStyle/>
          <a:p>
            <a:r>
              <a:rPr lang="ru-RU" dirty="0"/>
              <a:t>Изучение зарубежного опыта / аналогов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53019A-D191-EF23-D8AC-8CE6E1B95C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6701" y="1483982"/>
            <a:ext cx="7652657" cy="47166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600" b="1" i="0" dirty="0">
                <a:solidFill>
                  <a:srgbClr val="333333"/>
                </a:solidFill>
                <a:effectLst/>
              </a:rPr>
              <a:t>Наработки зарубежных коллег </a:t>
            </a:r>
            <a:r>
              <a:rPr lang="ru-RU" sz="2600" b="0" i="0" dirty="0">
                <a:solidFill>
                  <a:srgbClr val="333333"/>
                </a:solidFill>
                <a:effectLst/>
              </a:rPr>
              <a:t>в вашей нише. Они не являются вашими конкурентами, поэтому анализ их сайтов должен быть направлен на поиск интересных предложений, элементов на сайте и т.д. Изучение иностранного опыта может быть весьма полезны.</a:t>
            </a:r>
          </a:p>
          <a:p>
            <a:pPr>
              <a:lnSpc>
                <a:spcPct val="100000"/>
              </a:lnSpc>
            </a:pPr>
            <a:r>
              <a:rPr lang="ru-RU" sz="2600" dirty="0">
                <a:solidFill>
                  <a:srgbClr val="333333"/>
                </a:solidFill>
              </a:rPr>
              <a:t>Можно брать готовые бизнес-модели</a:t>
            </a:r>
            <a:endParaRPr lang="ru-RU" sz="2600" b="0" i="0" dirty="0">
              <a:solidFill>
                <a:srgbClr val="333333"/>
              </a:solidFill>
              <a:effectLst/>
            </a:endParaRPr>
          </a:p>
          <a:p>
            <a:pPr lvl="1">
              <a:lnSpc>
                <a:spcPct val="100000"/>
              </a:lnSpc>
            </a:pPr>
            <a:r>
              <a:rPr lang="ru-RU" noProof="1">
                <a:solidFill>
                  <a:srgbClr val="333333"/>
                </a:solidFill>
              </a:rPr>
              <a:t>Пример: </a:t>
            </a:r>
            <a:r>
              <a:rPr lang="ru-RU" i="1" noProof="1">
                <a:solidFill>
                  <a:srgbClr val="333333"/>
                </a:solidFill>
              </a:rPr>
              <a:t>Оскар Хартман</a:t>
            </a:r>
            <a:r>
              <a:rPr lang="ru-RU" noProof="1">
                <a:solidFill>
                  <a:srgbClr val="333333"/>
                </a:solidFill>
              </a:rPr>
              <a:t> — </a:t>
            </a:r>
            <a:r>
              <a:rPr lang="en-US" noProof="1">
                <a:solidFill>
                  <a:srgbClr val="333333"/>
                </a:solidFill>
              </a:rPr>
              <a:t>Avito, Carprice, CarFix, KupiVIP</a:t>
            </a:r>
            <a:r>
              <a:rPr lang="ru-RU" noProof="1">
                <a:solidFill>
                  <a:srgbClr val="333333"/>
                </a:solidFill>
              </a:rPr>
              <a:t>, </a:t>
            </a:r>
            <a:r>
              <a:rPr lang="en" noProof="1">
                <a:solidFill>
                  <a:srgbClr val="333333"/>
                </a:solidFill>
              </a:rPr>
              <a:t>AUTO1, Flaschenpost, June Homes, Flink, Slice, Spinny, Carprice, Aktivo, Sellanycar, Sapato, ShoppingLive</a:t>
            </a:r>
            <a:endParaRPr lang="ru-RU" noProof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62CB95-F7C6-2822-1149-AA68582B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299" y="1483982"/>
            <a:ext cx="3048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46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233B191-57D5-5925-F159-1B4609038D0C}"/>
              </a:ext>
            </a:extLst>
          </p:cNvPr>
          <p:cNvSpPr txBox="1">
            <a:spLocks/>
          </p:cNvSpPr>
          <p:nvPr/>
        </p:nvSpPr>
        <p:spPr>
          <a:xfrm>
            <a:off x="796757" y="196926"/>
            <a:ext cx="10253315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Результирующая таблица с идеями фичей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BF220BDB-5FA8-0433-D72E-7B3C4B4FFF9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378" y="1023432"/>
            <a:ext cx="10999244" cy="6192108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74E8DEC3-1311-64FA-92D0-589FA0A1992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6758" y="1066652"/>
            <a:ext cx="10598484" cy="57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4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4879" y="396128"/>
            <a:ext cx="8836409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План</a:t>
            </a:r>
            <a:r>
              <a:rPr dirty="0"/>
              <a:t> </a:t>
            </a:r>
            <a:r>
              <a:rPr lang="ru-RU" dirty="0"/>
              <a:t>разработки / ввода фичей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-28440" y="1517301"/>
            <a:ext cx="12243740" cy="4602145"/>
            <a:chOff x="754875" y="2588449"/>
            <a:chExt cx="16736694" cy="6290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875" y="2588449"/>
              <a:ext cx="16736599" cy="62903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12274"/>
              <a:ext cx="16050798" cy="5604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973084" y="1889534"/>
            <a:ext cx="1184063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0175">
              <a:spcBef>
                <a:spcPts val="380"/>
              </a:spcBef>
            </a:pPr>
            <a:r>
              <a:rPr sz="1733" spc="133" dirty="0">
                <a:solidFill>
                  <a:srgbClr val="FFFFFF"/>
                </a:solidFill>
                <a:latin typeface="Arial"/>
                <a:cs typeface="Arial"/>
              </a:rPr>
              <a:t>Метрика</a:t>
            </a:r>
            <a:endParaRPr sz="1733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3316" y="1889534"/>
            <a:ext cx="1065107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13036">
              <a:spcBef>
                <a:spcPts val="380"/>
              </a:spcBef>
            </a:pPr>
            <a:r>
              <a:rPr sz="1733" spc="140" dirty="0">
                <a:solidFill>
                  <a:srgbClr val="FFFFFF"/>
                </a:solidFill>
                <a:latin typeface="Arial"/>
                <a:cs typeface="Arial"/>
              </a:rPr>
              <a:t>Проект</a:t>
            </a:r>
            <a:endParaRPr sz="1733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88150" y="1889534"/>
            <a:ext cx="1497330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1445">
              <a:spcBef>
                <a:spcPts val="380"/>
              </a:spcBef>
            </a:pPr>
            <a:r>
              <a:rPr sz="1733" spc="76" dirty="0">
                <a:solidFill>
                  <a:srgbClr val="FFFFFF"/>
                </a:solidFill>
                <a:latin typeface="Arial"/>
                <a:cs typeface="Arial"/>
              </a:rPr>
              <a:t>Платформа</a:t>
            </a:r>
            <a:endParaRPr sz="173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14858" y="1889534"/>
            <a:ext cx="1065107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65108">
              <a:spcBef>
                <a:spcPts val="380"/>
              </a:spcBef>
            </a:pPr>
            <a:r>
              <a:rPr sz="1733" spc="27" dirty="0">
                <a:solidFill>
                  <a:srgbClr val="FFFFFF"/>
                </a:solidFill>
                <a:latin typeface="Arial"/>
                <a:cs typeface="Arial"/>
              </a:rPr>
              <a:t>Статус</a:t>
            </a:r>
            <a:endParaRPr sz="173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71867" y="1889534"/>
            <a:ext cx="1283123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86788">
              <a:spcBef>
                <a:spcPts val="380"/>
              </a:spcBef>
            </a:pPr>
            <a:r>
              <a:rPr sz="1733" spc="40" dirty="0">
                <a:solidFill>
                  <a:srgbClr val="FFFFFF"/>
                </a:solidFill>
                <a:latin typeface="Arial"/>
                <a:cs typeface="Arial"/>
              </a:rPr>
              <a:t>Результат</a:t>
            </a:r>
            <a:endParaRPr sz="17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67603"/>
            <a:ext cx="10515600" cy="937007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dirty="0"/>
              <a:t>Приоритизация фичей / гипотез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8DCEDC-BC49-24FE-7C06-11E0354D3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5830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7009" y="0"/>
            <a:ext cx="6441205" cy="6837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05311" y="6087676"/>
            <a:ext cx="3087793" cy="5625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spcBef>
                <a:spcPts val="67"/>
              </a:spcBef>
            </a:pPr>
            <a:r>
              <a:rPr dirty="0"/>
              <a:t>“The Periodic Table of Product Prioritization Techniques”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A7C8DB1-66FB-3438-0C2E-45BC0EEC8A67}"/>
              </a:ext>
            </a:extLst>
          </p:cNvPr>
          <p:cNvSpPr txBox="1">
            <a:spLocks/>
          </p:cNvSpPr>
          <p:nvPr/>
        </p:nvSpPr>
        <p:spPr>
          <a:xfrm>
            <a:off x="6605311" y="489763"/>
            <a:ext cx="4380272" cy="203987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Подходы и фреймворки приоритизации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93B7E-A4B7-4A3B-9578-DA3995F56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421499"/>
            <a:ext cx="10515600" cy="1367108"/>
          </a:xfrm>
        </p:spPr>
        <p:txBody>
          <a:bodyPr>
            <a:normAutofit/>
          </a:bodyPr>
          <a:lstStyle/>
          <a:p>
            <a:r>
              <a:rPr lang="en-US" dirty="0"/>
              <a:t>Product vision</a:t>
            </a:r>
            <a:br>
              <a:rPr lang="en-US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сформировать видение продукта?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23BD1FA-BFFE-76E6-FF42-0E9F5269DAE6}"/>
              </a:ext>
            </a:extLst>
          </p:cNvPr>
          <p:cNvSpPr/>
          <p:nvPr/>
        </p:nvSpPr>
        <p:spPr>
          <a:xfrm>
            <a:off x="2517423" y="27795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B035B04-5D1E-279B-17F9-1779D3F99687}"/>
              </a:ext>
            </a:extLst>
          </p:cNvPr>
          <p:cNvSpPr txBox="1"/>
          <p:nvPr/>
        </p:nvSpPr>
        <p:spPr>
          <a:xfrm>
            <a:off x="2660070" y="2983703"/>
            <a:ext cx="1995055" cy="464614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70000"/>
              </a:lnSpc>
            </a:pPr>
            <a:r>
              <a:rPr sz="2000" dirty="0"/>
              <a:t>Брейншторм внутри команды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A5A90AB-E020-DF18-B80F-65FBF0B2DF11}"/>
              </a:ext>
            </a:extLst>
          </p:cNvPr>
          <p:cNvSpPr/>
          <p:nvPr/>
        </p:nvSpPr>
        <p:spPr>
          <a:xfrm>
            <a:off x="1906642" y="3842922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89BD7F3-895D-5731-8B46-112D6C570EA6}"/>
              </a:ext>
            </a:extLst>
          </p:cNvPr>
          <p:cNvSpPr txBox="1"/>
          <p:nvPr/>
        </p:nvSpPr>
        <p:spPr>
          <a:xfrm>
            <a:off x="2097662" y="3932221"/>
            <a:ext cx="1971040" cy="680058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70000"/>
              </a:lnSpc>
            </a:pPr>
            <a:r>
              <a:rPr sz="2000" dirty="0"/>
              <a:t>Анализ зарубежных конкурентов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0B96A96-DB91-38FD-B0D1-7B839E868F77}"/>
              </a:ext>
            </a:extLst>
          </p:cNvPr>
          <p:cNvSpPr/>
          <p:nvPr/>
        </p:nvSpPr>
        <p:spPr>
          <a:xfrm>
            <a:off x="3203242" y="4926269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BD73532-E3C1-40F5-3461-1B6F0E44BA2F}"/>
              </a:ext>
            </a:extLst>
          </p:cNvPr>
          <p:cNvSpPr txBox="1"/>
          <p:nvPr/>
        </p:nvSpPr>
        <p:spPr>
          <a:xfrm>
            <a:off x="3312170" y="5083578"/>
            <a:ext cx="2103120" cy="581313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140970" algn="ctr">
              <a:lnSpc>
                <a:spcPts val="1430"/>
              </a:lnSpc>
              <a:spcBef>
                <a:spcPts val="155"/>
              </a:spcBef>
            </a:pPr>
            <a:r>
              <a:rPr sz="2000" dirty="0"/>
              <a:t>Анализ трендов, отраслевых сдвигов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264321B-EEAA-A748-CF56-4AF5B1F70F6A}"/>
              </a:ext>
            </a:extLst>
          </p:cNvPr>
          <p:cNvSpPr/>
          <p:nvPr/>
        </p:nvSpPr>
        <p:spPr>
          <a:xfrm>
            <a:off x="6279892" y="4927750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70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F4B8095-C723-9506-B005-8D8BD239DB25}"/>
              </a:ext>
            </a:extLst>
          </p:cNvPr>
          <p:cNvSpPr txBox="1"/>
          <p:nvPr/>
        </p:nvSpPr>
        <p:spPr>
          <a:xfrm>
            <a:off x="6467858" y="5019946"/>
            <a:ext cx="1949437" cy="68134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R="5080" algn="ctr">
              <a:lnSpc>
                <a:spcPct val="70000"/>
              </a:lnSpc>
            </a:pPr>
            <a:r>
              <a:rPr lang="ru-RU" sz="2000" dirty="0"/>
              <a:t>Встреча с экспертами рынка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DEE41A5-AE20-D3BA-F921-C3E08E9F30BF}"/>
              </a:ext>
            </a:extLst>
          </p:cNvPr>
          <p:cNvSpPr/>
          <p:nvPr/>
        </p:nvSpPr>
        <p:spPr>
          <a:xfrm>
            <a:off x="7627510" y="3842922"/>
            <a:ext cx="2466827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1E3762A-73E9-2A9C-8328-EA3199BB3745}"/>
              </a:ext>
            </a:extLst>
          </p:cNvPr>
          <p:cNvSpPr txBox="1"/>
          <p:nvPr/>
        </p:nvSpPr>
        <p:spPr>
          <a:xfrm>
            <a:off x="7709599" y="4055651"/>
            <a:ext cx="2315463" cy="4274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574040" marR="5080" indent="-561975" algn="ctr">
              <a:lnSpc>
                <a:spcPts val="1430"/>
              </a:lnSpc>
              <a:spcBef>
                <a:spcPts val="155"/>
              </a:spcBef>
            </a:pPr>
            <a:r>
              <a:rPr lang="ru-RU" sz="2000" dirty="0"/>
              <a:t>Прототипирование</a:t>
            </a:r>
          </a:p>
          <a:p>
            <a:pPr marL="574040" marR="5080" indent="-561975" algn="ctr">
              <a:lnSpc>
                <a:spcPts val="1430"/>
              </a:lnSpc>
              <a:spcBef>
                <a:spcPts val="155"/>
              </a:spcBef>
            </a:pPr>
            <a:r>
              <a:rPr lang="ru-RU" sz="2000" dirty="0"/>
              <a:t>и макеты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6CC5BF8-88EC-30A4-B8B0-A86696F39F2C}"/>
              </a:ext>
            </a:extLst>
          </p:cNvPr>
          <p:cNvSpPr/>
          <p:nvPr/>
        </p:nvSpPr>
        <p:spPr>
          <a:xfrm>
            <a:off x="7016711" y="27795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9ECF63A-F4A6-DDCE-267F-F1DB18CEE51D}"/>
              </a:ext>
            </a:extLst>
          </p:cNvPr>
          <p:cNvSpPr txBox="1"/>
          <p:nvPr/>
        </p:nvSpPr>
        <p:spPr>
          <a:xfrm>
            <a:off x="7244928" y="2893836"/>
            <a:ext cx="1866900" cy="511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sz="2000" dirty="0"/>
              <a:t>Customer Development</a:t>
            </a:r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D3C89069-5047-CF6D-C2AC-1F772469D590}"/>
              </a:ext>
            </a:extLst>
          </p:cNvPr>
          <p:cNvGrpSpPr/>
          <p:nvPr/>
        </p:nvGrpSpPr>
        <p:grpSpPr>
          <a:xfrm>
            <a:off x="5293379" y="2500938"/>
            <a:ext cx="1273175" cy="671195"/>
            <a:chOff x="3935624" y="1346606"/>
            <a:chExt cx="1273175" cy="67119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EF9EC036-3FCD-EB10-3653-ECFCDEB3A19F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1145047" y="651899"/>
                  </a:move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0E6E2852-0191-8ABF-78DC-54E023D4D5ED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0" y="108652"/>
                  </a:move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8D34738C-69A7-8108-102C-301956BEB410}"/>
              </a:ext>
            </a:extLst>
          </p:cNvPr>
          <p:cNvSpPr txBox="1"/>
          <p:nvPr/>
        </p:nvSpPr>
        <p:spPr>
          <a:xfrm>
            <a:off x="5590224" y="2691985"/>
            <a:ext cx="79776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Мечта</a:t>
            </a:r>
          </a:p>
        </p:txBody>
      </p:sp>
    </p:spTree>
    <p:extLst>
      <p:ext uri="{BB962C8B-B14F-4D97-AF65-F5344CB8AC3E}">
        <p14:creationId xmlns:p14="http://schemas.microsoft.com/office/powerpoint/2010/main" val="4121871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Категоризация и приоритизация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C7F4FC-D585-02C5-19F1-E5B2DAEBC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3376" cy="4351338"/>
          </a:xfrm>
        </p:spPr>
        <p:txBody>
          <a:bodyPr/>
          <a:lstStyle/>
          <a:p>
            <a:pPr marL="8467">
              <a:spcBef>
                <a:spcPts val="1267"/>
              </a:spcBef>
              <a:tabLst>
                <a:tab pos="414464" algn="l"/>
              </a:tabLst>
            </a:pPr>
            <a:r>
              <a:rPr lang="ru-RU" dirty="0"/>
              <a:t>Собрать идеи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dirty="0"/>
              <a:t>Выбрать подход для оценки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dirty="0"/>
              <a:t>Оценить фичи, ресурсы и сроки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dirty="0"/>
              <a:t>Определить что делать с ними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F4AC73-951E-C003-01D2-4D6FB6AEA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576" y="1758122"/>
            <a:ext cx="5080000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9701" y="4868395"/>
            <a:ext cx="2031999" cy="7873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6533" y="5486400"/>
            <a:ext cx="1219199" cy="1066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9433" y="1529737"/>
            <a:ext cx="2031999" cy="13588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39205" y="3302488"/>
            <a:ext cx="2318833" cy="85506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201" y="4429829"/>
            <a:ext cx="2031999" cy="5714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" y="5864400"/>
            <a:ext cx="4061333" cy="688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2697" y="5432907"/>
            <a:ext cx="2791133" cy="8931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141" y="4069129"/>
            <a:ext cx="3413759" cy="1066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466" y="2889880"/>
            <a:ext cx="3736667" cy="11216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28" y="1533934"/>
            <a:ext cx="2893817" cy="15636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2305" y="1347235"/>
            <a:ext cx="3111629" cy="1750298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657D8F36-F037-6AAC-8E84-8D6489EDD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34" y="439749"/>
            <a:ext cx="11353800" cy="814140"/>
          </a:xfrm>
        </p:spPr>
        <p:txBody>
          <a:bodyPr/>
          <a:lstStyle/>
          <a:p>
            <a:r>
              <a:rPr lang="ru-RU" dirty="0"/>
              <a:t>Разные компании используют разные подходы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 rotWithShape="1">
          <a:blip r:embed="rId2" cstate="print"/>
          <a:srcRect r="20929"/>
          <a:stretch/>
        </p:blipFill>
        <p:spPr>
          <a:xfrm>
            <a:off x="7323876" y="4557874"/>
            <a:ext cx="4868124" cy="230012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dirty="0"/>
              <a:t>Быстрая и медленная оценка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6BB5649-A4FF-9F02-0F9C-8AAF3F321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1066"/>
          </a:xfrm>
        </p:spPr>
        <p:txBody>
          <a:bodyPr>
            <a:normAutofit/>
          </a:bodyPr>
          <a:lstStyle/>
          <a:p>
            <a:pPr marL="8467" marR="516916" indent="0">
              <a:lnSpc>
                <a:spcPct val="100000"/>
              </a:lnSpc>
              <a:spcBef>
                <a:spcPts val="67"/>
              </a:spcBef>
              <a:buNone/>
              <a:tabLst>
                <a:tab pos="414464" algn="l"/>
              </a:tabLst>
            </a:pPr>
            <a:r>
              <a:rPr lang="ru-RU" dirty="0"/>
              <a:t>Практически в каждой компании приоритезация разбивается на 2 шага — быструю и медленную оценки:</a:t>
            </a:r>
          </a:p>
          <a:p>
            <a:pPr marL="414887" marR="3387" indent="-406420">
              <a:lnSpc>
                <a:spcPct val="100000"/>
              </a:lnSpc>
              <a:tabLst>
                <a:tab pos="414464" algn="l"/>
              </a:tabLst>
            </a:pPr>
            <a:r>
              <a:rPr lang="ru-RU" dirty="0"/>
              <a:t>Быстрая помогает отбросить наиболее неподходящих,</a:t>
            </a:r>
          </a:p>
          <a:p>
            <a:pPr marL="414887" marR="3387" indent="-406420">
              <a:lnSpc>
                <a:spcPct val="100000"/>
              </a:lnSpc>
              <a:tabLst>
                <a:tab pos="414464" algn="l"/>
              </a:tabLst>
            </a:pPr>
            <a:r>
              <a:rPr lang="ru-RU" dirty="0"/>
              <a:t>Медленная помогает выбрать из оставшихся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877" y="1823682"/>
            <a:ext cx="10540621" cy="46554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4630" y="57929"/>
            <a:ext cx="2629932" cy="1687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492370" y="147648"/>
            <a:ext cx="8531051" cy="12396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3600" dirty="0">
                <a:solidFill>
                  <a:schemeClr val="bg2">
                    <a:lumMod val="50000"/>
                  </a:schemeClr>
                </a:solidFill>
              </a:rPr>
              <a:t>Быстрая приоритизация:</a:t>
            </a:r>
            <a:br>
              <a:rPr lang="ru-RU" sz="3600" dirty="0">
                <a:solidFill>
                  <a:schemeClr val="bg2">
                    <a:lumMod val="50000"/>
                  </a:schemeClr>
                </a:solidFill>
              </a:rPr>
            </a:br>
            <a:r>
              <a:rPr dirty="0"/>
              <a:t>Reach / Frequency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112" y="154107"/>
            <a:ext cx="10318963" cy="12396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sz="3600" dirty="0">
                <a:solidFill>
                  <a:schemeClr val="bg2">
                    <a:lumMod val="50000"/>
                  </a:schemeClr>
                </a:solidFill>
              </a:rPr>
              <a:t>Быстрая приоритизация:</a:t>
            </a:r>
            <a:br>
              <a:rPr lang="ru-RU" sz="3600" spc="169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/>
              <a:t>Poker Planning</a:t>
            </a:r>
            <a:endParaRPr lang="en-US" sz="3600" spc="343" dirty="0"/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44A73613-3751-FF00-8149-719D19512197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96" b="396"/>
          <a:stretch/>
        </p:blipFill>
        <p:spPr>
          <a:xfrm>
            <a:off x="1018938" y="1495192"/>
            <a:ext cx="9287309" cy="507140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3200" y="123811"/>
            <a:ext cx="11785600" cy="4519506"/>
            <a:chOff x="304800" y="185716"/>
            <a:chExt cx="17678400" cy="67792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613400"/>
              <a:ext cx="17678398" cy="43510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6000" y="185716"/>
              <a:ext cx="6417149" cy="25540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8034" y="5159101"/>
            <a:ext cx="6623897" cy="813727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 marR="3387">
              <a:lnSpc>
                <a:spcPct val="137200"/>
              </a:lnSpc>
              <a:spcBef>
                <a:spcPts val="63"/>
              </a:spcBef>
            </a:pPr>
            <a:r>
              <a:rPr lang="ru-RU" sz="2000" dirty="0"/>
              <a:t>Количество баллов = количество гипотез</a:t>
            </a:r>
            <a:br>
              <a:rPr lang="ru-RU" sz="2000" dirty="0"/>
            </a:br>
            <a:r>
              <a:rPr lang="ru-RU" sz="2000" dirty="0"/>
              <a:t>В примере максимум 6 баллов у каждого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7533" y="428935"/>
            <a:ext cx="530098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Первичный скоринг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4797" y="4907057"/>
            <a:ext cx="6899487" cy="5625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600" spc="110" dirty="0">
                <a:latin typeface="Arial"/>
                <a:cs typeface="Arial"/>
              </a:rPr>
              <a:t>Score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=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spc="110" dirty="0">
                <a:latin typeface="Arial"/>
                <a:cs typeface="Arial"/>
              </a:rPr>
              <a:t>(A/4+CR/4+C/4+M/4)/D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0919" y="260711"/>
            <a:ext cx="3054563" cy="1565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200" y="2029711"/>
            <a:ext cx="11785598" cy="13956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4216" y="3690031"/>
            <a:ext cx="8643565" cy="105316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7534" y="428935"/>
            <a:ext cx="5354743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Финальный скоринг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4FC18-D12E-714A-49A8-0D1C066F5B2C}"/>
              </a:ext>
            </a:extLst>
          </p:cNvPr>
          <p:cNvSpPr txBox="1"/>
          <p:nvPr/>
        </p:nvSpPr>
        <p:spPr>
          <a:xfrm>
            <a:off x="1557495" y="5627077"/>
            <a:ext cx="861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Колонки — метрики, </a:t>
            </a:r>
            <a:r>
              <a:rPr lang="en-US" dirty="0"/>
              <a:t>KPI, </a:t>
            </a:r>
            <a:r>
              <a:rPr lang="ru-RU" dirty="0"/>
              <a:t>важные для вашей компании / продукта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176" y="5352853"/>
            <a:ext cx="10107078" cy="1126093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CBF404D-834B-8CCE-96E6-2438C8070CC9}"/>
              </a:ext>
            </a:extLst>
          </p:cNvPr>
          <p:cNvSpPr txBox="1">
            <a:spLocks/>
          </p:cNvSpPr>
          <p:nvPr/>
        </p:nvSpPr>
        <p:spPr>
          <a:xfrm>
            <a:off x="734934" y="235778"/>
            <a:ext cx="7073345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Метод </a:t>
            </a:r>
            <a:r>
              <a:rPr lang="en-US" dirty="0"/>
              <a:t>RICE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D9B503ED-3A96-3C3D-0983-EC8582634D08}"/>
              </a:ext>
            </a:extLst>
          </p:cNvPr>
          <p:cNvSpPr txBox="1"/>
          <p:nvPr/>
        </p:nvSpPr>
        <p:spPr>
          <a:xfrm>
            <a:off x="734934" y="1106982"/>
            <a:ext cx="9479088" cy="29110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">
              <a:spcBef>
                <a:spcPts val="1945"/>
              </a:spcBef>
            </a:pPr>
            <a:r>
              <a:rPr sz="2000" b="1" dirty="0">
                <a:solidFill>
                  <a:srgbClr val="0432FF"/>
                </a:solidFill>
              </a:rPr>
              <a:t>RICE</a:t>
            </a:r>
            <a:r>
              <a:rPr sz="2000" dirty="0"/>
              <a:t> — это метод приоритизации идей и фич продукта.</a:t>
            </a:r>
          </a:p>
          <a:p>
            <a:pPr marL="53975" marR="740410"/>
            <a:r>
              <a:rPr sz="2000" dirty="0"/>
              <a:t>Аббревиатура включает 4 фактора, которые менеджер продукта может смело использовать для оценки и приоритизации продуктовых фич:</a:t>
            </a:r>
            <a:endParaRPr lang="ru-RU" sz="1600" b="1" spc="75" dirty="0">
              <a:solidFill>
                <a:srgbClr val="0034EC"/>
              </a:solidFill>
              <a:latin typeface="Arial"/>
              <a:cs typeface="Arial"/>
            </a:endParaRPr>
          </a:p>
          <a:p>
            <a:pPr marL="252000" indent="-2520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Reach</a:t>
            </a:r>
            <a:r>
              <a:rPr lang="en" sz="2000" dirty="0"/>
              <a:t> — </a:t>
            </a:r>
            <a:r>
              <a:rPr lang="ru-RU" sz="2000" b="1" dirty="0"/>
              <a:t>охват</a:t>
            </a:r>
            <a:r>
              <a:rPr lang="en-US" sz="2000" dirty="0"/>
              <a:t>; </a:t>
            </a:r>
            <a:r>
              <a:rPr lang="ru-RU" sz="2000" dirty="0"/>
              <a:t>на скольких людей это повлияет?</a:t>
            </a:r>
          </a:p>
          <a:p>
            <a:pPr marL="252000" indent="-252000"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Impact</a:t>
            </a:r>
            <a:r>
              <a:rPr lang="en" sz="2000" dirty="0"/>
              <a:t> — </a:t>
            </a:r>
            <a:r>
              <a:rPr lang="ru-RU" sz="2000" b="1" dirty="0"/>
              <a:t>влияние</a:t>
            </a:r>
            <a:r>
              <a:rPr lang="en-US" sz="2000" dirty="0"/>
              <a:t>; </a:t>
            </a:r>
            <a:r>
              <a:rPr lang="ru-RU" sz="2000" dirty="0"/>
              <a:t>насколько это повлияет на каждого человека? (Очень сильно = 3</a:t>
            </a:r>
            <a:r>
              <a:rPr lang="en" sz="2000" dirty="0"/>
              <a:t>x, </a:t>
            </a:r>
            <a:r>
              <a:rPr lang="ru-RU" sz="2000" dirty="0"/>
              <a:t>Сильно = 2</a:t>
            </a:r>
            <a:r>
              <a:rPr lang="en" sz="2000" dirty="0"/>
              <a:t>x, </a:t>
            </a:r>
            <a:r>
              <a:rPr lang="ru-RU" sz="2000" dirty="0"/>
              <a:t>Средне = 1</a:t>
            </a:r>
            <a:r>
              <a:rPr lang="en" sz="2000" dirty="0"/>
              <a:t>x, </a:t>
            </a:r>
            <a:r>
              <a:rPr lang="ru-RU" sz="2000" dirty="0"/>
              <a:t>Слабо = 0,5</a:t>
            </a:r>
            <a:r>
              <a:rPr lang="en" sz="2000" dirty="0"/>
              <a:t>x, </a:t>
            </a:r>
            <a:r>
              <a:rPr lang="ru-RU" sz="2000" dirty="0"/>
              <a:t>Минимально = 0,25</a:t>
            </a:r>
            <a:r>
              <a:rPr lang="en" sz="2000" dirty="0"/>
              <a:t>x.)</a:t>
            </a:r>
            <a:endParaRPr lang="ru-RU" sz="2000" dirty="0"/>
          </a:p>
          <a:p>
            <a:pPr marL="252000" indent="-252000"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Conﬁdence</a:t>
            </a:r>
            <a:r>
              <a:rPr lang="en" sz="2000" dirty="0"/>
              <a:t> — </a:t>
            </a:r>
            <a:r>
              <a:rPr lang="ru-RU" sz="2000" b="1" dirty="0"/>
              <a:t>уверенность в</a:t>
            </a:r>
            <a:r>
              <a:rPr lang="ru-RU" sz="2000" dirty="0"/>
              <a:t> вашей </a:t>
            </a:r>
            <a:r>
              <a:rPr lang="ru-RU" sz="2000" b="1" dirty="0"/>
              <a:t>оценке</a:t>
            </a:r>
            <a:r>
              <a:rPr lang="ru-RU" sz="2000" dirty="0"/>
              <a:t> охвата, влияния и трудозатрат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ru-RU" sz="2000" dirty="0"/>
              <a:t>насколько вы уверены в своей оценке? (Сильно = 100%, Средне = 80%, Слабо = 50%)</a:t>
            </a:r>
          </a:p>
          <a:p>
            <a:pPr marL="252000" indent="-252000"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Effort</a:t>
            </a:r>
            <a:r>
              <a:rPr lang="en" sz="2000" dirty="0"/>
              <a:t> — </a:t>
            </a:r>
            <a:r>
              <a:rPr lang="ru-RU" sz="2000" b="1" dirty="0"/>
              <a:t>трудозатраты</a:t>
            </a:r>
            <a:r>
              <a:rPr lang="en-US" sz="2000" b="1" dirty="0"/>
              <a:t> / </a:t>
            </a:r>
            <a:r>
              <a:rPr lang="ru-RU" sz="2000" b="1" dirty="0"/>
              <a:t>усилия</a:t>
            </a:r>
            <a:r>
              <a:rPr lang="en-US" sz="2000" dirty="0"/>
              <a:t>; </a:t>
            </a:r>
            <a:r>
              <a:rPr lang="ru-RU" sz="2000" dirty="0"/>
              <a:t>сколько «человеко-месяцев» это займет?</a:t>
            </a:r>
            <a:endParaRPr sz="2000" dirty="0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D6F2F588-B189-F71E-2C2D-9C788DAC3138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223" y="373616"/>
            <a:ext cx="1631999" cy="1631999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F44F7BA-D0DB-5FCC-E48D-DCC3CD14C185}"/>
              </a:ext>
            </a:extLst>
          </p:cNvPr>
          <p:cNvCxnSpPr>
            <a:cxnSpLocks/>
          </p:cNvCxnSpPr>
          <p:nvPr/>
        </p:nvCxnSpPr>
        <p:spPr>
          <a:xfrm>
            <a:off x="2596031" y="4623384"/>
            <a:ext cx="398256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bject 3">
            <a:extLst>
              <a:ext uri="{FF2B5EF4-FFF2-40B4-BE49-F238E27FC236}">
                <a16:creationId xmlns:a16="http://schemas.microsoft.com/office/drawing/2014/main" id="{284AFEC7-8031-2F8A-4287-7151FE30E802}"/>
              </a:ext>
            </a:extLst>
          </p:cNvPr>
          <p:cNvSpPr txBox="1"/>
          <p:nvPr/>
        </p:nvSpPr>
        <p:spPr>
          <a:xfrm>
            <a:off x="767563" y="4173233"/>
            <a:ext cx="5595137" cy="112610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1922463">
              <a:lnSpc>
                <a:spcPct val="100000"/>
              </a:lnSpc>
            </a:pPr>
            <a:r>
              <a:rPr lang="en" b="1" spc="75" dirty="0">
                <a:solidFill>
                  <a:srgbClr val="0034EC"/>
                </a:solidFill>
                <a:latin typeface="Arial"/>
                <a:cs typeface="Arial"/>
              </a:rPr>
              <a:t>R</a:t>
            </a:r>
            <a:r>
              <a:rPr lang="en" spc="75" dirty="0">
                <a:latin typeface="Arial"/>
                <a:cs typeface="Arial"/>
              </a:rPr>
              <a:t>each</a:t>
            </a:r>
            <a:r>
              <a:rPr lang="en" spc="-5" dirty="0">
                <a:latin typeface="Arial"/>
                <a:cs typeface="Arial"/>
              </a:rPr>
              <a:t> </a:t>
            </a:r>
            <a:r>
              <a:rPr lang="en" dirty="0">
                <a:latin typeface="Arial"/>
                <a:cs typeface="Arial"/>
              </a:rPr>
              <a:t>x </a:t>
            </a:r>
            <a:r>
              <a:rPr lang="en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lang="en" spc="165" dirty="0">
                <a:latin typeface="Arial"/>
                <a:cs typeface="Arial"/>
              </a:rPr>
              <a:t>mpact</a:t>
            </a:r>
            <a:r>
              <a:rPr lang="en" dirty="0">
                <a:latin typeface="Arial"/>
                <a:cs typeface="Arial"/>
              </a:rPr>
              <a:t> x </a:t>
            </a:r>
            <a:r>
              <a:rPr lang="en" b="1" spc="12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lang="en" spc="125" dirty="0">
                <a:latin typeface="Arial"/>
                <a:cs typeface="Arial"/>
              </a:rPr>
              <a:t>onﬁdence</a:t>
            </a:r>
            <a:endParaRPr lang="en" sz="1600" dirty="0">
              <a:latin typeface="Arial"/>
              <a:cs typeface="Arial"/>
            </a:endParaRPr>
          </a:p>
          <a:p>
            <a:pPr marR="1059180">
              <a:lnSpc>
                <a:spcPct val="100000"/>
              </a:lnSpc>
              <a:spcBef>
                <a:spcPts val="204"/>
              </a:spcBef>
              <a:tabLst>
                <a:tab pos="1492885" algn="l"/>
              </a:tabLst>
            </a:pPr>
            <a:r>
              <a:rPr lang="en" b="1" dirty="0">
                <a:solidFill>
                  <a:srgbClr val="0034EC"/>
                </a:solidFill>
                <a:latin typeface="Arial"/>
                <a:cs typeface="Arial"/>
              </a:rPr>
              <a:t>RICE</a:t>
            </a:r>
            <a:r>
              <a:rPr lang="en" b="1" spc="1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pc="-10" dirty="0">
                <a:latin typeface="Arial"/>
                <a:cs typeface="Arial"/>
              </a:rPr>
              <a:t>SCORE</a:t>
            </a:r>
            <a:r>
              <a:rPr lang="en" dirty="0">
                <a:latin typeface="Arial"/>
                <a:cs typeface="Arial"/>
              </a:rPr>
              <a:t>	</a:t>
            </a:r>
            <a:r>
              <a:rPr lang="en" spc="-50" dirty="0">
                <a:latin typeface="Arial"/>
                <a:cs typeface="Arial"/>
              </a:rPr>
              <a:t>= </a:t>
            </a:r>
            <a:endParaRPr lang="en" dirty="0">
              <a:latin typeface="Arial"/>
              <a:cs typeface="Arial"/>
            </a:endParaRPr>
          </a:p>
          <a:p>
            <a:pPr marL="2714625">
              <a:lnSpc>
                <a:spcPct val="100000"/>
              </a:lnSpc>
              <a:spcBef>
                <a:spcPts val="15"/>
              </a:spcBef>
            </a:pPr>
            <a:r>
              <a:rPr lang="en" b="1" spc="9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lang="en" spc="90" dirty="0">
                <a:latin typeface="Arial"/>
                <a:cs typeface="Arial"/>
              </a:rPr>
              <a:t>ffort</a:t>
            </a:r>
            <a:endParaRPr lang="en" sz="1600" dirty="0">
              <a:latin typeface="Arial"/>
              <a:cs typeface="Arial"/>
            </a:endParaRPr>
          </a:p>
          <a:p>
            <a:pPr marL="8467" marR="554171">
              <a:lnSpc>
                <a:spcPct val="116100"/>
              </a:lnSpc>
            </a:pP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2749" y="4581929"/>
            <a:ext cx="1547424" cy="1547424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D62254D-49F3-421D-72EC-14283B4B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7063"/>
          </a:xfrm>
        </p:spPr>
        <p:txBody>
          <a:bodyPr/>
          <a:lstStyle/>
          <a:p>
            <a:r>
              <a:rPr lang="ru-RU" dirty="0"/>
              <a:t>Метод </a:t>
            </a:r>
            <a:r>
              <a:rPr lang="en" dirty="0"/>
              <a:t>ICE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F7E1F8A6-04B1-18F3-1814-62E3921D0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4120"/>
          </a:xfrm>
        </p:spPr>
        <p:txBody>
          <a:bodyPr>
            <a:normAutofit lnSpcReduction="10000"/>
          </a:bodyPr>
          <a:lstStyle/>
          <a:p>
            <a:pPr marL="0" marR="1537335" indent="0">
              <a:lnSpc>
                <a:spcPct val="101600"/>
              </a:lnSpc>
              <a:spcBef>
                <a:spcPts val="70"/>
              </a:spcBef>
              <a:buNone/>
            </a:pPr>
            <a:r>
              <a:rPr lang="ru-RU" dirty="0"/>
              <a:t>Метод определения приоритетов </a:t>
            </a:r>
            <a:r>
              <a:rPr lang="en" dirty="0"/>
              <a:t>ICE </a:t>
            </a:r>
            <a:r>
              <a:rPr lang="ru-RU" dirty="0"/>
              <a:t>был придуман Шоном Эллисом, который известен авторством термина </a:t>
            </a:r>
            <a:r>
              <a:rPr lang="en" dirty="0"/>
              <a:t>Growth Hacker.</a:t>
            </a:r>
          </a:p>
          <a:p>
            <a:pPr marL="252000" indent="-252000">
              <a:lnSpc>
                <a:spcPct val="100000"/>
              </a:lnSpc>
              <a:spcBef>
                <a:spcPts val="1689"/>
              </a:spcBef>
              <a:tabLst>
                <a:tab pos="440690" algn="l"/>
              </a:tabLst>
            </a:pPr>
            <a:r>
              <a:rPr lang="en" b="1" dirty="0"/>
              <a:t>Impact</a:t>
            </a:r>
            <a:r>
              <a:rPr lang="en" dirty="0"/>
              <a:t> — </a:t>
            </a:r>
            <a:r>
              <a:rPr lang="ru-RU" dirty="0"/>
              <a:t>влияние</a:t>
            </a:r>
          </a:p>
          <a:p>
            <a:pPr marL="252000" indent="-2520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lang="en" b="1" dirty="0"/>
              <a:t>Conﬁdence</a:t>
            </a:r>
            <a:r>
              <a:rPr lang="en" dirty="0"/>
              <a:t> — </a:t>
            </a:r>
            <a:r>
              <a:rPr lang="ru-RU" dirty="0"/>
              <a:t>уверенность в вашей оценке охвата, влияния и трудозатрат</a:t>
            </a:r>
          </a:p>
          <a:p>
            <a:pPr marL="252000" indent="-2520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lang="en" b="1" dirty="0"/>
              <a:t>Ease</a:t>
            </a:r>
            <a:r>
              <a:rPr lang="en" dirty="0"/>
              <a:t> — </a:t>
            </a:r>
            <a:r>
              <a:rPr lang="ru-RU" dirty="0"/>
              <a:t>легкость реализации</a:t>
            </a: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endParaRPr lang="ru-RU" spc="12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254"/>
              </a:spcBef>
              <a:buNone/>
              <a:tabLst>
                <a:tab pos="440690" algn="l"/>
              </a:tabLst>
            </a:pPr>
            <a:r>
              <a:rPr lang="en" sz="2800" b="1" dirty="0">
                <a:solidFill>
                  <a:srgbClr val="0034EC"/>
                </a:solidFill>
                <a:latin typeface="Arial"/>
                <a:cs typeface="Arial"/>
              </a:rPr>
              <a:t>ICE</a:t>
            </a:r>
            <a:r>
              <a:rPr lang="en" sz="2800" b="1" spc="7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spc="-10" dirty="0">
                <a:latin typeface="Arial"/>
                <a:cs typeface="Arial"/>
              </a:rPr>
              <a:t>SCORE</a:t>
            </a:r>
            <a:r>
              <a:rPr lang="ru-RU" sz="2800" spc="-10" dirty="0">
                <a:latin typeface="Arial"/>
                <a:cs typeface="Arial"/>
              </a:rPr>
              <a:t> </a:t>
            </a:r>
            <a:r>
              <a:rPr lang="en" sz="2800" spc="-50" dirty="0">
                <a:latin typeface="Arial"/>
                <a:cs typeface="Arial"/>
              </a:rPr>
              <a:t>=</a:t>
            </a:r>
            <a:r>
              <a:rPr lang="ru-RU" spc="-50" dirty="0">
                <a:latin typeface="Arial"/>
                <a:cs typeface="Arial"/>
              </a:rPr>
              <a:t> </a:t>
            </a:r>
            <a:r>
              <a:rPr lang="en" sz="2800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lang="en" sz="2800" spc="165" dirty="0">
                <a:latin typeface="Arial"/>
                <a:cs typeface="Arial"/>
              </a:rPr>
              <a:t>mpact</a:t>
            </a:r>
            <a:r>
              <a:rPr lang="en" sz="2800" spc="-5" dirty="0">
                <a:latin typeface="Arial"/>
                <a:cs typeface="Arial"/>
              </a:rPr>
              <a:t> </a:t>
            </a:r>
            <a:r>
              <a:rPr lang="en" sz="2800" dirty="0">
                <a:latin typeface="Arial"/>
                <a:cs typeface="Arial"/>
              </a:rPr>
              <a:t>x </a:t>
            </a:r>
            <a:r>
              <a:rPr lang="en" sz="2800" b="1" spc="13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lang="en" sz="2800" spc="135" dirty="0">
                <a:latin typeface="Arial"/>
                <a:cs typeface="Arial"/>
              </a:rPr>
              <a:t>onﬁdence</a:t>
            </a:r>
            <a:r>
              <a:rPr lang="en" sz="2800" dirty="0">
                <a:latin typeface="Arial"/>
                <a:cs typeface="Arial"/>
              </a:rPr>
              <a:t> x</a:t>
            </a:r>
            <a:r>
              <a:rPr lang="en" sz="2800" spc="-5" dirty="0">
                <a:latin typeface="Arial"/>
                <a:cs typeface="Arial"/>
              </a:rPr>
              <a:t> </a:t>
            </a:r>
            <a:r>
              <a:rPr lang="en" sz="2800" b="1" spc="-2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lang="en" sz="2800" spc="-20" dirty="0">
                <a:latin typeface="Arial"/>
                <a:cs typeface="Arial"/>
              </a:rPr>
              <a:t>ase</a:t>
            </a:r>
            <a:endParaRPr lang="en"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Способы оценки фич / проектов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03E53FD-2F51-B81D-9A7D-D0E91B739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11291" cy="205364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200" dirty="0"/>
              <a:t>Собственная формула</a:t>
            </a:r>
            <a:endParaRPr lang="ru-RU" sz="3600" dirty="0">
              <a:latin typeface="Arial"/>
              <a:cs typeface="Arial"/>
            </a:endParaRPr>
          </a:p>
          <a:p>
            <a:pPr marL="4242435">
              <a:lnSpc>
                <a:spcPct val="100000"/>
              </a:lnSpc>
              <a:spcBef>
                <a:spcPts val="2450"/>
              </a:spcBef>
            </a:pP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X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-US" sz="2800" b="1" spc="180" dirty="0">
                <a:solidFill>
                  <a:srgbClr val="0034EC"/>
                </a:solidFill>
                <a:latin typeface="Arial"/>
                <a:cs typeface="Arial"/>
              </a:rPr>
              <a:t>Y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ru-RU" sz="2800" b="1" spc="165" dirty="0">
                <a:solidFill>
                  <a:srgbClr val="0034EC"/>
                </a:solidFill>
                <a:latin typeface="Arial"/>
                <a:cs typeface="Arial"/>
              </a:rPr>
              <a:t>Z</a:t>
            </a:r>
            <a:r>
              <a:rPr lang="en" sz="2800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-25" dirty="0">
                <a:solidFill>
                  <a:srgbClr val="0034EC"/>
                </a:solidFill>
                <a:latin typeface="Arial"/>
                <a:cs typeface="Arial"/>
              </a:rPr>
              <a:t>...</a:t>
            </a:r>
            <a:endParaRPr lang="en" sz="2800" dirty="0">
              <a:latin typeface="Arial"/>
              <a:cs typeface="Arial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9650" y="2380816"/>
            <a:ext cx="4581682" cy="44771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E54770D1-54E8-87DC-4FE9-6E39344D14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00" y="130176"/>
            <a:ext cx="10190480" cy="6644015"/>
          </a:xfrm>
          <a:prstGeom prst="rect">
            <a:avLst/>
          </a:prstGeom>
        </p:spPr>
      </p:pic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888E92CA-59F4-291C-FAE0-9A5B67B6E76F}"/>
              </a:ext>
            </a:extLst>
          </p:cNvPr>
          <p:cNvSpPr txBox="1"/>
          <p:nvPr/>
        </p:nvSpPr>
        <p:spPr>
          <a:xfrm>
            <a:off x="4795072" y="703385"/>
            <a:ext cx="6207872" cy="61555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Видение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определяет вашу всеобъемлющую цель, конечную причину создания продукта, позитивные изменения, которые вы хотите вызвать. Сделайте свое видение масштабным и вдохновляющим; используйте краткое заявление или слоган; и убедитесь, что заинтересованные стороны и команды разработчиков поддерживают его, что им делятся.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6" name="TextBox 5">
            <a:extLst>
              <a:ext uri="{FF2B5EF4-FFF2-40B4-BE49-F238E27FC236}">
                <a16:creationId xmlns:a16="http://schemas.microsoft.com/office/drawing/2014/main" id="{A8D13AF7-F726-AC8B-9DE9-1D8F8434B131}"/>
              </a:ext>
            </a:extLst>
          </p:cNvPr>
          <p:cNvSpPr txBox="1"/>
          <p:nvPr/>
        </p:nvSpPr>
        <p:spPr>
          <a:xfrm>
            <a:off x="1106660" y="2470945"/>
            <a:ext cx="2400216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Целевая группа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описывает рынок или сегмент рынка, к которому вы хотите обратиться. Вы должны указать, </a:t>
            </a:r>
            <a:r>
              <a:rPr lang="ru-RU" sz="1000" b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кому продукт может принести пользу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, кто его пользователи и клиенты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Выберите однородную, четко обозначенную целевую группу, особенно при создании совершенно нового продукта.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7" name="TextBox 6">
            <a:extLst>
              <a:ext uri="{FF2B5EF4-FFF2-40B4-BE49-F238E27FC236}">
                <a16:creationId xmlns:a16="http://schemas.microsoft.com/office/drawing/2014/main" id="{1D1ED5C0-6D5C-6712-0AEC-575E1A75B439}"/>
              </a:ext>
            </a:extLst>
          </p:cNvPr>
          <p:cNvSpPr txBox="1"/>
          <p:nvPr/>
        </p:nvSpPr>
        <p:spPr>
          <a:xfrm>
            <a:off x="3648336" y="2086208"/>
            <a:ext cx="2400216" cy="200054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Потребности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опишите ценностное предложение продукта: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основную проблему, которую решает продукт,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 или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основное преимущество, которое он предлагает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В разделе должно быть ясно,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почему люди захотят использовать продукт или платить за него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Запечатлейте, как выглядит успех для пользователей и клиентов. Если вы определили несколько потребностей, расставьте для них приоритеты.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8" name="TextBox 7">
            <a:extLst>
              <a:ext uri="{FF2B5EF4-FFF2-40B4-BE49-F238E27FC236}">
                <a16:creationId xmlns:a16="http://schemas.microsoft.com/office/drawing/2014/main" id="{F3B01901-BB38-C411-196E-01668ECEA21D}"/>
              </a:ext>
            </a:extLst>
          </p:cNvPr>
          <p:cNvSpPr txBox="1"/>
          <p:nvPr/>
        </p:nvSpPr>
        <p:spPr>
          <a:xfrm>
            <a:off x="6143450" y="2283650"/>
            <a:ext cx="2400216" cy="172617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Продукт 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суммирует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от трех до пяти функций, которые выделяют ваш продукт и имеют решающее значение для его успеха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Они, вероятно, будут соответствовать его уникальному торговому предложению, и они должны удовлетворять выявленные потребности. Не совершайте ошибку, перечисляя множество функций. Придерживайтесь максимум пяти. Запишите детали продукта на более позднем этапе в своем б</a:t>
            </a:r>
            <a:r>
              <a:rPr lang="ru-RU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е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клоге продукта.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9" name="TextBox 8">
            <a:extLst>
              <a:ext uri="{FF2B5EF4-FFF2-40B4-BE49-F238E27FC236}">
                <a16:creationId xmlns:a16="http://schemas.microsoft.com/office/drawing/2014/main" id="{818EC677-A090-9B8B-774C-D3AE0D5BB4F5}"/>
              </a:ext>
            </a:extLst>
          </p:cNvPr>
          <p:cNvSpPr txBox="1"/>
          <p:nvPr/>
        </p:nvSpPr>
        <p:spPr>
          <a:xfrm>
            <a:off x="8685124" y="2685073"/>
            <a:ext cx="2400216" cy="111062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Цели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</a:t>
            </a:r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Бизнеса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, объясните, почему вашей компании стоит инвестировать в продукт. Желаемые выгоды для бизнеса, например, увеличение доходов, выход на новый рынок, снижение затрат, развитие бренда или приобретение ценных знаний. Пример </a:t>
            </a:r>
            <a:r>
              <a:rPr lang="ru-RU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c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Toyota Prius</a:t>
            </a:r>
            <a:endParaRPr lang="en-US" sz="1000" dirty="0">
              <a:highlight>
                <a:srgbClr val="FFFF00"/>
              </a:highlight>
            </a:endParaRPr>
          </a:p>
        </p:txBody>
      </p:sp>
      <p:sp useBgFill="1">
        <p:nvSpPr>
          <p:cNvPr id="10" name="TextBox 9">
            <a:extLst>
              <a:ext uri="{FF2B5EF4-FFF2-40B4-BE49-F238E27FC236}">
                <a16:creationId xmlns:a16="http://schemas.microsoft.com/office/drawing/2014/main" id="{61CF7DCE-603C-6185-439F-D85574387229}"/>
              </a:ext>
            </a:extLst>
          </p:cNvPr>
          <p:cNvSpPr txBox="1"/>
          <p:nvPr/>
        </p:nvSpPr>
        <p:spPr>
          <a:xfrm>
            <a:off x="1154498" y="5161177"/>
            <a:ext cx="24002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Основные конкуренты, их сильные и слабые стороны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11" name="TextBox 10">
            <a:extLst>
              <a:ext uri="{FF2B5EF4-FFF2-40B4-BE49-F238E27FC236}">
                <a16:creationId xmlns:a16="http://schemas.microsoft.com/office/drawing/2014/main" id="{78F42F85-2CE3-C005-FE63-D8BC2405B2AF}"/>
              </a:ext>
            </a:extLst>
          </p:cNvPr>
          <p:cNvSpPr txBox="1"/>
          <p:nvPr/>
        </p:nvSpPr>
        <p:spPr>
          <a:xfrm>
            <a:off x="3648336" y="5155679"/>
            <a:ext cx="24002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Как вы будете монетизировать продукт?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12" name="TextBox 11">
            <a:extLst>
              <a:ext uri="{FF2B5EF4-FFF2-40B4-BE49-F238E27FC236}">
                <a16:creationId xmlns:a16="http://schemas.microsoft.com/office/drawing/2014/main" id="{F077F0E6-BF19-79DB-FC38-72E78C5E218F}"/>
              </a:ext>
            </a:extLst>
          </p:cNvPr>
          <p:cNvSpPr txBox="1"/>
          <p:nvPr/>
        </p:nvSpPr>
        <p:spPr>
          <a:xfrm>
            <a:off x="6166730" y="5232623"/>
            <a:ext cx="2400216" cy="4616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Основные статьи затрат на разработку и выводу продукта на рынок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13" name="TextBox 12">
            <a:extLst>
              <a:ext uri="{FF2B5EF4-FFF2-40B4-BE49-F238E27FC236}">
                <a16:creationId xmlns:a16="http://schemas.microsoft.com/office/drawing/2014/main" id="{348285CE-5CE1-788C-8A89-7391713E8B8A}"/>
              </a:ext>
            </a:extLst>
          </p:cNvPr>
          <p:cNvSpPr txBox="1"/>
          <p:nvPr/>
        </p:nvSpPr>
        <p:spPr>
          <a:xfrm>
            <a:off x="8685124" y="5208000"/>
            <a:ext cx="2400216" cy="76944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Каналы продвижения.</a:t>
            </a:r>
            <a:b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</a:br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Как вы будете продвигать и продавать продукт?</a:t>
            </a:r>
            <a:b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</a:br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Существуют ли данные каналы сейчас?</a:t>
            </a:r>
            <a:endParaRPr lang="ru-RU" sz="1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23497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dirty="0"/>
              <a:t>Иерархия 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1825" y="2228625"/>
            <a:ext cx="11128587" cy="4340860"/>
            <a:chOff x="797737" y="3342938"/>
            <a:chExt cx="16692880" cy="65112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941000"/>
              <a:ext cx="16092499" cy="54794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932731" y="1852106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56084" y="1852106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86226" y="1852106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4729" y="1852106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88944" y="1852106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6517" y="365512"/>
            <a:ext cx="10028884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Приоритизация фич на основе 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22827" y="1547446"/>
            <a:ext cx="12241304" cy="4290645"/>
            <a:chOff x="854887" y="2632812"/>
            <a:chExt cx="16578580" cy="58108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887" y="2632812"/>
              <a:ext cx="16578274" cy="58103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04249"/>
              <a:ext cx="16092498" cy="5324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4801" y="477533"/>
            <a:ext cx="2932399" cy="8821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Подход</a:t>
            </a:r>
            <a:r>
              <a:rPr dirty="0"/>
              <a:t> Amazon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848F6ED-B229-2E2A-AB11-2B2CB33E3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013" y="1687104"/>
            <a:ext cx="6795655" cy="4667250"/>
          </a:xfrm>
        </p:spPr>
        <p:txBody>
          <a:bodyPr>
            <a:normAutofit fontScale="92500"/>
          </a:bodyPr>
          <a:lstStyle/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Приоритезировать метрики, а не проекты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Выбрать 3 метрики и упорядочить их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К каждой из метрик придумать проекты, в идеале с соотношением 80/20 (</a:t>
            </a:r>
            <a:r>
              <a:rPr lang="en" dirty="0"/>
              <a:t>effort/impact)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Оценить </a:t>
            </a:r>
            <a:r>
              <a:rPr lang="en" dirty="0"/>
              <a:t>Impact </a:t>
            </a:r>
            <a:r>
              <a:rPr lang="ru-RU" dirty="0"/>
              <a:t>по каждому проекту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Оценить </a:t>
            </a:r>
            <a:r>
              <a:rPr lang="en" dirty="0"/>
              <a:t>Effort </a:t>
            </a:r>
            <a:r>
              <a:rPr lang="ru-RU" dirty="0"/>
              <a:t>по каждому проекту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Сделать приоритезацию проектов уже внутри каждой из метрик</a:t>
            </a:r>
          </a:p>
          <a:p>
            <a:pPr marL="0" indent="0">
              <a:lnSpc>
                <a:spcPct val="110000"/>
              </a:lnSpc>
              <a:buNone/>
            </a:pPr>
            <a:endParaRPr lang="ru-RU" dirty="0"/>
          </a:p>
        </p:txBody>
      </p:sp>
      <p:pic>
        <p:nvPicPr>
          <p:cNvPr id="6" name="Рисунок 5">
            <a:hlinkClick r:id="rId3"/>
            <a:extLst>
              <a:ext uri="{FF2B5EF4-FFF2-40B4-BE49-F238E27FC236}">
                <a16:creationId xmlns:a16="http://schemas.microsoft.com/office/drawing/2014/main" id="{08A1BC52-F129-7F1C-1580-6D4208148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403" y="3111505"/>
            <a:ext cx="4415597" cy="2962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D3A71-3CB9-ADE5-53CE-63BA3B846494}"/>
              </a:ext>
            </a:extLst>
          </p:cNvPr>
          <p:cNvSpPr txBox="1"/>
          <p:nvPr/>
        </p:nvSpPr>
        <p:spPr>
          <a:xfrm>
            <a:off x="8119068" y="6169688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3"/>
              </a:rPr>
              <a:t>https://</a:t>
            </a:r>
            <a:r>
              <a:rPr lang="en" dirty="0" err="1">
                <a:hlinkClick r:id="rId3"/>
              </a:rPr>
              <a:t>clck.ru</a:t>
            </a:r>
            <a:r>
              <a:rPr lang="en" dirty="0">
                <a:hlinkClick r:id="rId3"/>
              </a:rPr>
              <a:t>/33kp3k</a:t>
            </a:r>
            <a:endParaRPr lang="ru-RU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5776" y="58910"/>
            <a:ext cx="11630939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4000" dirty="0"/>
              <a:t>Рассчитываем </a:t>
            </a:r>
            <a:r>
              <a:rPr lang="en-US" sz="4000" dirty="0"/>
              <a:t>ROI (</a:t>
            </a:r>
            <a:r>
              <a:rPr lang="ru-RU" sz="4000" dirty="0"/>
              <a:t>вероятностные сценарии</a:t>
            </a:r>
            <a:r>
              <a:rPr lang="en-US" sz="4000" dirty="0"/>
              <a:t>)</a:t>
            </a:r>
            <a:endParaRPr sz="4000" dirty="0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B5643E71-F0AA-9C5F-9524-040151A13CE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8952" y="684000"/>
            <a:ext cx="8861110" cy="6174000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723581A4-4E75-2C5A-9801-532B67F04C37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290" y="1168151"/>
            <a:ext cx="2839365" cy="73823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8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Алгоритм приоритизации фичей / гипотез</a:t>
            </a:r>
            <a:endParaRPr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DBDC6F-EAF2-9536-132D-6A9F435F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524000"/>
            <a:ext cx="5803900" cy="5112327"/>
          </a:xfrm>
        </p:spPr>
        <p:txBody>
          <a:bodyPr>
            <a:noAutofit/>
          </a:bodyPr>
          <a:lstStyle/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Выбираем ТОП 3 ключевые метрики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Собираем гипотезы для их оценки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Если рынок Новый, то используем качественные методы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Делаем быструю оценку и отбрасываем «слабых» кандидатов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Делаем детальную оценку оставшихся кандидатов (например, по </a:t>
            </a:r>
            <a:r>
              <a:rPr lang="en" sz="2600" dirty="0"/>
              <a:t>ROI)</a:t>
            </a:r>
          </a:p>
          <a:p>
            <a:pPr>
              <a:lnSpc>
                <a:spcPct val="100000"/>
              </a:lnSpc>
            </a:pPr>
            <a:endParaRPr lang="ru-RU" sz="2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850E89-685A-6CAD-100A-8E65E7AE7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1619250"/>
            <a:ext cx="554990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67603"/>
            <a:ext cx="10515600" cy="937007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dirty="0"/>
              <a:t>Целевая аудитория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91B5B5-1192-F3D1-6148-6415EC64F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709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3385" y="1475912"/>
            <a:ext cx="10962751" cy="4941523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algn="l"/>
            <a:r>
              <a:rPr lang="ru-RU" sz="2200" dirty="0"/>
              <a:t>Целевая аудитория (ЦА) — люди, </a:t>
            </a:r>
            <a:r>
              <a:rPr lang="ru-RU" sz="2200" b="1" dirty="0"/>
              <a:t>потенциально заинтересованные</a:t>
            </a:r>
            <a:r>
              <a:rPr lang="ru-RU" sz="2200" dirty="0"/>
              <a:t> в вашем товаре или услуге. Это люди, у которых есть </a:t>
            </a:r>
            <a:r>
              <a:rPr lang="ru-RU" sz="2200" b="1" dirty="0"/>
              <a:t>потребности или проблемы, которые может решить ваш продукт</a:t>
            </a:r>
            <a:r>
              <a:rPr lang="ru-RU" sz="2200" dirty="0"/>
              <a:t>.</a:t>
            </a:r>
          </a:p>
          <a:p>
            <a:pPr algn="l">
              <a:spcBef>
                <a:spcPts val="1500"/>
              </a:spcBef>
            </a:pPr>
            <a:r>
              <a:rPr lang="ru-RU" sz="2200" dirty="0"/>
              <a:t>На них вы будете ориентироваться при запуске бизнеса, разработке самого продукта и его фич, разработке дизайна, запуске рекламы и других маркетинговых мероприятий.</a:t>
            </a:r>
          </a:p>
          <a:p>
            <a:pPr algn="l"/>
            <a:endParaRPr lang="ru-RU" sz="2200" dirty="0"/>
          </a:p>
          <a:p>
            <a:pPr algn="l"/>
            <a:r>
              <a:rPr lang="ru-RU" sz="2200" dirty="0"/>
              <a:t>Не всегда реальная целевая аудитория совпадает с предполагаемой (пример с </a:t>
            </a:r>
            <a:r>
              <a:rPr lang="en-US" sz="2200" dirty="0"/>
              <a:t>Playrix</a:t>
            </a:r>
            <a:r>
              <a:rPr lang="ru-RU" sz="2200" dirty="0"/>
              <a:t>)</a:t>
            </a:r>
            <a:endParaRPr lang="en-US" sz="2200" dirty="0"/>
          </a:p>
          <a:p>
            <a:pPr algn="l"/>
            <a:endParaRPr lang="en-US" sz="2200" dirty="0"/>
          </a:p>
          <a:p>
            <a:r>
              <a:rPr lang="ru-RU" sz="2200" dirty="0"/>
              <a:t>Свою ЦА нужно знать, чтобы</a:t>
            </a:r>
            <a:r>
              <a:rPr lang="en-US" sz="2200" dirty="0"/>
              <a:t>:</a:t>
            </a:r>
            <a:endParaRPr lang="ru-RU" sz="2200" dirty="0"/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200" dirty="0"/>
              <a:t>Создать уникальное торговое предложение;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200" dirty="0"/>
              <a:t>Определить каналы продаж;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200" dirty="0"/>
              <a:t>Сократить затраты на неэффективную рекламу;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200" dirty="0"/>
              <a:t>Повысить лояльность потребителя;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200" dirty="0"/>
              <a:t>Персонализировать коммуникацию с клиентом.</a:t>
            </a:r>
            <a:endParaRPr sz="2200" dirty="0"/>
          </a:p>
        </p:txBody>
      </p:sp>
      <p:sp>
        <p:nvSpPr>
          <p:cNvPr id="5" name="object 5"/>
          <p:cNvSpPr/>
          <p:nvPr/>
        </p:nvSpPr>
        <p:spPr>
          <a:xfrm>
            <a:off x="11129235" y="204511"/>
            <a:ext cx="732367" cy="1011767"/>
          </a:xfrm>
          <a:custGeom>
            <a:avLst/>
            <a:gdLst/>
            <a:ahLst/>
            <a:cxnLst/>
            <a:rect l="l" t="t" r="r" b="b"/>
            <a:pathLst>
              <a:path w="549275" h="758825">
                <a:moveTo>
                  <a:pt x="549008" y="83731"/>
                </a:moveTo>
                <a:lnTo>
                  <a:pt x="542848" y="77558"/>
                </a:lnTo>
                <a:lnTo>
                  <a:pt x="540448" y="76428"/>
                </a:lnTo>
                <a:lnTo>
                  <a:pt x="512305" y="73647"/>
                </a:lnTo>
                <a:lnTo>
                  <a:pt x="512305" y="95999"/>
                </a:lnTo>
                <a:lnTo>
                  <a:pt x="450253" y="158051"/>
                </a:lnTo>
                <a:lnTo>
                  <a:pt x="414959" y="149237"/>
                </a:lnTo>
                <a:lnTo>
                  <a:pt x="430695" y="133489"/>
                </a:lnTo>
                <a:lnTo>
                  <a:pt x="472160" y="92024"/>
                </a:lnTo>
                <a:lnTo>
                  <a:pt x="512305" y="95999"/>
                </a:lnTo>
                <a:lnTo>
                  <a:pt x="512305" y="73647"/>
                </a:lnTo>
                <a:lnTo>
                  <a:pt x="478193" y="70269"/>
                </a:lnTo>
                <a:lnTo>
                  <a:pt x="474814" y="36144"/>
                </a:lnTo>
                <a:lnTo>
                  <a:pt x="471678" y="4457"/>
                </a:lnTo>
                <a:lnTo>
                  <a:pt x="466242" y="0"/>
                </a:lnTo>
                <a:lnTo>
                  <a:pt x="457568" y="850"/>
                </a:lnTo>
                <a:lnTo>
                  <a:pt x="456438" y="1384"/>
                </a:lnTo>
                <a:lnTo>
                  <a:pt x="456438" y="76288"/>
                </a:lnTo>
                <a:lnTo>
                  <a:pt x="399237" y="133489"/>
                </a:lnTo>
                <a:lnTo>
                  <a:pt x="390398" y="98209"/>
                </a:lnTo>
                <a:lnTo>
                  <a:pt x="452462" y="36144"/>
                </a:lnTo>
                <a:lnTo>
                  <a:pt x="456438" y="76288"/>
                </a:lnTo>
                <a:lnTo>
                  <a:pt x="456438" y="1384"/>
                </a:lnTo>
                <a:lnTo>
                  <a:pt x="455168" y="1981"/>
                </a:lnTo>
                <a:lnTo>
                  <a:pt x="367461" y="89700"/>
                </a:lnTo>
                <a:lnTo>
                  <a:pt x="366344" y="93713"/>
                </a:lnTo>
                <a:lnTo>
                  <a:pt x="372579" y="118694"/>
                </a:lnTo>
                <a:lnTo>
                  <a:pt x="357606" y="107480"/>
                </a:lnTo>
                <a:lnTo>
                  <a:pt x="354114" y="105841"/>
                </a:lnTo>
                <a:lnTo>
                  <a:pt x="314553" y="87249"/>
                </a:lnTo>
                <a:lnTo>
                  <a:pt x="268185" y="75946"/>
                </a:lnTo>
                <a:lnTo>
                  <a:pt x="219925" y="74053"/>
                </a:lnTo>
                <a:lnTo>
                  <a:pt x="170497" y="82537"/>
                </a:lnTo>
                <a:lnTo>
                  <a:pt x="125031" y="100634"/>
                </a:lnTo>
                <a:lnTo>
                  <a:pt x="84759" y="127152"/>
                </a:lnTo>
                <a:lnTo>
                  <a:pt x="50901" y="160845"/>
                </a:lnTo>
                <a:lnTo>
                  <a:pt x="24676" y="200520"/>
                </a:lnTo>
                <a:lnTo>
                  <a:pt x="7289" y="244957"/>
                </a:lnTo>
                <a:lnTo>
                  <a:pt x="0" y="292925"/>
                </a:lnTo>
                <a:lnTo>
                  <a:pt x="3416" y="341922"/>
                </a:lnTo>
                <a:lnTo>
                  <a:pt x="17284" y="388556"/>
                </a:lnTo>
                <a:lnTo>
                  <a:pt x="40970" y="431317"/>
                </a:lnTo>
                <a:lnTo>
                  <a:pt x="73812" y="468617"/>
                </a:lnTo>
                <a:lnTo>
                  <a:pt x="93103" y="491566"/>
                </a:lnTo>
                <a:lnTo>
                  <a:pt x="106121" y="517906"/>
                </a:lnTo>
                <a:lnTo>
                  <a:pt x="112471" y="546468"/>
                </a:lnTo>
                <a:lnTo>
                  <a:pt x="111721" y="576084"/>
                </a:lnTo>
                <a:lnTo>
                  <a:pt x="109410" y="593344"/>
                </a:lnTo>
                <a:lnTo>
                  <a:pt x="108318" y="598614"/>
                </a:lnTo>
                <a:lnTo>
                  <a:pt x="109537" y="604100"/>
                </a:lnTo>
                <a:lnTo>
                  <a:pt x="114947" y="611352"/>
                </a:lnTo>
                <a:lnTo>
                  <a:pt x="117856" y="613638"/>
                </a:lnTo>
                <a:lnTo>
                  <a:pt x="121221" y="615086"/>
                </a:lnTo>
                <a:lnTo>
                  <a:pt x="121221" y="699312"/>
                </a:lnTo>
                <a:lnTo>
                  <a:pt x="126022" y="722287"/>
                </a:lnTo>
                <a:lnTo>
                  <a:pt x="139039" y="741045"/>
                </a:lnTo>
                <a:lnTo>
                  <a:pt x="158356" y="753706"/>
                </a:lnTo>
                <a:lnTo>
                  <a:pt x="181991" y="758367"/>
                </a:lnTo>
                <a:lnTo>
                  <a:pt x="287324" y="758367"/>
                </a:lnTo>
                <a:lnTo>
                  <a:pt x="310972" y="753706"/>
                </a:lnTo>
                <a:lnTo>
                  <a:pt x="330276" y="741057"/>
                </a:lnTo>
                <a:lnTo>
                  <a:pt x="340360" y="726516"/>
                </a:lnTo>
                <a:lnTo>
                  <a:pt x="343306" y="722287"/>
                </a:lnTo>
                <a:lnTo>
                  <a:pt x="348094" y="699312"/>
                </a:lnTo>
                <a:lnTo>
                  <a:pt x="348094" y="684911"/>
                </a:lnTo>
                <a:lnTo>
                  <a:pt x="348094" y="653059"/>
                </a:lnTo>
                <a:lnTo>
                  <a:pt x="348094" y="616877"/>
                </a:lnTo>
                <a:lnTo>
                  <a:pt x="348094" y="614235"/>
                </a:lnTo>
                <a:lnTo>
                  <a:pt x="355295" y="610425"/>
                </a:lnTo>
                <a:lnTo>
                  <a:pt x="359689" y="603021"/>
                </a:lnTo>
                <a:lnTo>
                  <a:pt x="359498" y="595058"/>
                </a:lnTo>
                <a:lnTo>
                  <a:pt x="359422" y="593344"/>
                </a:lnTo>
                <a:lnTo>
                  <a:pt x="358965" y="585025"/>
                </a:lnTo>
                <a:lnTo>
                  <a:pt x="357860" y="564654"/>
                </a:lnTo>
                <a:lnTo>
                  <a:pt x="366102" y="511835"/>
                </a:lnTo>
                <a:lnTo>
                  <a:pt x="395605" y="468680"/>
                </a:lnTo>
                <a:lnTo>
                  <a:pt x="398881" y="465670"/>
                </a:lnTo>
                <a:lnTo>
                  <a:pt x="402120" y="462534"/>
                </a:lnTo>
                <a:lnTo>
                  <a:pt x="434314" y="422668"/>
                </a:lnTo>
                <a:lnTo>
                  <a:pt x="454685" y="382320"/>
                </a:lnTo>
                <a:lnTo>
                  <a:pt x="466369" y="339623"/>
                </a:lnTo>
                <a:lnTo>
                  <a:pt x="469404" y="295846"/>
                </a:lnTo>
                <a:lnTo>
                  <a:pt x="463842" y="252310"/>
                </a:lnTo>
                <a:lnTo>
                  <a:pt x="449707" y="210312"/>
                </a:lnTo>
                <a:lnTo>
                  <a:pt x="436537" y="187566"/>
                </a:lnTo>
                <a:lnTo>
                  <a:pt x="436537" y="311035"/>
                </a:lnTo>
                <a:lnTo>
                  <a:pt x="434505" y="331482"/>
                </a:lnTo>
                <a:lnTo>
                  <a:pt x="423938" y="371259"/>
                </a:lnTo>
                <a:lnTo>
                  <a:pt x="406120" y="406438"/>
                </a:lnTo>
                <a:lnTo>
                  <a:pt x="381431" y="437451"/>
                </a:lnTo>
                <a:lnTo>
                  <a:pt x="373138" y="445477"/>
                </a:lnTo>
                <a:lnTo>
                  <a:pt x="351218" y="470776"/>
                </a:lnTo>
                <a:lnTo>
                  <a:pt x="335648" y="500062"/>
                </a:lnTo>
                <a:lnTo>
                  <a:pt x="326821" y="532307"/>
                </a:lnTo>
                <a:lnTo>
                  <a:pt x="325145" y="566458"/>
                </a:lnTo>
                <a:lnTo>
                  <a:pt x="326161" y="585025"/>
                </a:lnTo>
                <a:lnTo>
                  <a:pt x="315341" y="585025"/>
                </a:lnTo>
                <a:lnTo>
                  <a:pt x="315341" y="616877"/>
                </a:lnTo>
                <a:lnTo>
                  <a:pt x="315341" y="653059"/>
                </a:lnTo>
                <a:lnTo>
                  <a:pt x="315341" y="684911"/>
                </a:lnTo>
                <a:lnTo>
                  <a:pt x="315341" y="699312"/>
                </a:lnTo>
                <a:lnTo>
                  <a:pt x="313131" y="709891"/>
                </a:lnTo>
                <a:lnTo>
                  <a:pt x="307124" y="718540"/>
                </a:lnTo>
                <a:lnTo>
                  <a:pt x="298234" y="724369"/>
                </a:lnTo>
                <a:lnTo>
                  <a:pt x="287337" y="726516"/>
                </a:lnTo>
                <a:lnTo>
                  <a:pt x="182003" y="726516"/>
                </a:lnTo>
                <a:lnTo>
                  <a:pt x="171107" y="724369"/>
                </a:lnTo>
                <a:lnTo>
                  <a:pt x="162217" y="718540"/>
                </a:lnTo>
                <a:lnTo>
                  <a:pt x="156210" y="709891"/>
                </a:lnTo>
                <a:lnTo>
                  <a:pt x="154000" y="699312"/>
                </a:lnTo>
                <a:lnTo>
                  <a:pt x="154000" y="684911"/>
                </a:lnTo>
                <a:lnTo>
                  <a:pt x="315341" y="684911"/>
                </a:lnTo>
                <a:lnTo>
                  <a:pt x="315341" y="653059"/>
                </a:lnTo>
                <a:lnTo>
                  <a:pt x="154000" y="653059"/>
                </a:lnTo>
                <a:lnTo>
                  <a:pt x="154000" y="616877"/>
                </a:lnTo>
                <a:lnTo>
                  <a:pt x="315341" y="616877"/>
                </a:lnTo>
                <a:lnTo>
                  <a:pt x="315341" y="585025"/>
                </a:lnTo>
                <a:lnTo>
                  <a:pt x="143586" y="585025"/>
                </a:lnTo>
                <a:lnTo>
                  <a:pt x="144208" y="580364"/>
                </a:lnTo>
                <a:lnTo>
                  <a:pt x="145072" y="543166"/>
                </a:lnTo>
                <a:lnTo>
                  <a:pt x="137033" y="507301"/>
                </a:lnTo>
                <a:lnTo>
                  <a:pt x="120624" y="474243"/>
                </a:lnTo>
                <a:lnTo>
                  <a:pt x="96367" y="445503"/>
                </a:lnTo>
                <a:lnTo>
                  <a:pt x="68046" y="413346"/>
                </a:lnTo>
                <a:lnTo>
                  <a:pt x="47637" y="376516"/>
                </a:lnTo>
                <a:lnTo>
                  <a:pt x="35674" y="336334"/>
                </a:lnTo>
                <a:lnTo>
                  <a:pt x="32740" y="294132"/>
                </a:lnTo>
                <a:lnTo>
                  <a:pt x="40944" y="246253"/>
                </a:lnTo>
                <a:lnTo>
                  <a:pt x="60706" y="202755"/>
                </a:lnTo>
                <a:lnTo>
                  <a:pt x="90360" y="165303"/>
                </a:lnTo>
                <a:lnTo>
                  <a:pt x="128244" y="135547"/>
                </a:lnTo>
                <a:lnTo>
                  <a:pt x="172656" y="115176"/>
                </a:lnTo>
                <a:lnTo>
                  <a:pt x="221932" y="105841"/>
                </a:lnTo>
                <a:lnTo>
                  <a:pt x="268617" y="108305"/>
                </a:lnTo>
                <a:lnTo>
                  <a:pt x="312089" y="120573"/>
                </a:lnTo>
                <a:lnTo>
                  <a:pt x="351078" y="141566"/>
                </a:lnTo>
                <a:lnTo>
                  <a:pt x="372618" y="160121"/>
                </a:lnTo>
                <a:lnTo>
                  <a:pt x="331177" y="201561"/>
                </a:lnTo>
                <a:lnTo>
                  <a:pt x="301942" y="183578"/>
                </a:lnTo>
                <a:lnTo>
                  <a:pt x="231622" y="183565"/>
                </a:lnTo>
                <a:lnTo>
                  <a:pt x="254977" y="185610"/>
                </a:lnTo>
                <a:lnTo>
                  <a:pt x="277431" y="191681"/>
                </a:lnTo>
                <a:lnTo>
                  <a:pt x="298475" y="201561"/>
                </a:lnTo>
                <a:lnTo>
                  <a:pt x="317639" y="215087"/>
                </a:lnTo>
                <a:lnTo>
                  <a:pt x="277126" y="255600"/>
                </a:lnTo>
                <a:lnTo>
                  <a:pt x="277126" y="308775"/>
                </a:lnTo>
                <a:lnTo>
                  <a:pt x="263817" y="349250"/>
                </a:lnTo>
                <a:lnTo>
                  <a:pt x="231622" y="362623"/>
                </a:lnTo>
                <a:lnTo>
                  <a:pt x="213893" y="359067"/>
                </a:lnTo>
                <a:lnTo>
                  <a:pt x="199415" y="349326"/>
                </a:lnTo>
                <a:lnTo>
                  <a:pt x="189636" y="334860"/>
                </a:lnTo>
                <a:lnTo>
                  <a:pt x="186055" y="317195"/>
                </a:lnTo>
                <a:lnTo>
                  <a:pt x="186067" y="317004"/>
                </a:lnTo>
                <a:lnTo>
                  <a:pt x="189598" y="299415"/>
                </a:lnTo>
                <a:lnTo>
                  <a:pt x="199339" y="284924"/>
                </a:lnTo>
                <a:lnTo>
                  <a:pt x="213804" y="275145"/>
                </a:lnTo>
                <a:lnTo>
                  <a:pt x="231533" y="271551"/>
                </a:lnTo>
                <a:lnTo>
                  <a:pt x="239750" y="271551"/>
                </a:lnTo>
                <a:lnTo>
                  <a:pt x="247764" y="273748"/>
                </a:lnTo>
                <a:lnTo>
                  <a:pt x="254800" y="277926"/>
                </a:lnTo>
                <a:lnTo>
                  <a:pt x="219189" y="313537"/>
                </a:lnTo>
                <a:lnTo>
                  <a:pt x="219189" y="320586"/>
                </a:lnTo>
                <a:lnTo>
                  <a:pt x="227876" y="329272"/>
                </a:lnTo>
                <a:lnTo>
                  <a:pt x="234924" y="329272"/>
                </a:lnTo>
                <a:lnTo>
                  <a:pt x="270586" y="293598"/>
                </a:lnTo>
                <a:lnTo>
                  <a:pt x="274866" y="300672"/>
                </a:lnTo>
                <a:lnTo>
                  <a:pt x="277126" y="308775"/>
                </a:lnTo>
                <a:lnTo>
                  <a:pt x="277126" y="255600"/>
                </a:lnTo>
                <a:lnTo>
                  <a:pt x="268579" y="264147"/>
                </a:lnTo>
                <a:lnTo>
                  <a:pt x="245033" y="253885"/>
                </a:lnTo>
                <a:lnTo>
                  <a:pt x="197104" y="262369"/>
                </a:lnTo>
                <a:lnTo>
                  <a:pt x="168249" y="303618"/>
                </a:lnTo>
                <a:lnTo>
                  <a:pt x="167830" y="328409"/>
                </a:lnTo>
                <a:lnTo>
                  <a:pt x="176733" y="351548"/>
                </a:lnTo>
                <a:lnTo>
                  <a:pt x="194449" y="370141"/>
                </a:lnTo>
                <a:lnTo>
                  <a:pt x="217982" y="380403"/>
                </a:lnTo>
                <a:lnTo>
                  <a:pt x="242773" y="380834"/>
                </a:lnTo>
                <a:lnTo>
                  <a:pt x="265912" y="371932"/>
                </a:lnTo>
                <a:lnTo>
                  <a:pt x="275678" y="362623"/>
                </a:lnTo>
                <a:lnTo>
                  <a:pt x="284505" y="354215"/>
                </a:lnTo>
                <a:lnTo>
                  <a:pt x="293281" y="336296"/>
                </a:lnTo>
                <a:lnTo>
                  <a:pt x="296176" y="317004"/>
                </a:lnTo>
                <a:lnTo>
                  <a:pt x="293204" y="297726"/>
                </a:lnTo>
                <a:lnTo>
                  <a:pt x="291160" y="293598"/>
                </a:lnTo>
                <a:lnTo>
                  <a:pt x="284340" y="279844"/>
                </a:lnTo>
                <a:lnTo>
                  <a:pt x="292646" y="271538"/>
                </a:lnTo>
                <a:lnTo>
                  <a:pt x="300037" y="264147"/>
                </a:lnTo>
                <a:lnTo>
                  <a:pt x="333387" y="230809"/>
                </a:lnTo>
                <a:lnTo>
                  <a:pt x="355422" y="267398"/>
                </a:lnTo>
                <a:lnTo>
                  <a:pt x="364617" y="307581"/>
                </a:lnTo>
                <a:lnTo>
                  <a:pt x="361226" y="348272"/>
                </a:lnTo>
                <a:lnTo>
                  <a:pt x="345503" y="386384"/>
                </a:lnTo>
                <a:lnTo>
                  <a:pt x="317703" y="418807"/>
                </a:lnTo>
                <a:lnTo>
                  <a:pt x="281114" y="440842"/>
                </a:lnTo>
                <a:lnTo>
                  <a:pt x="240931" y="450037"/>
                </a:lnTo>
                <a:lnTo>
                  <a:pt x="200240" y="446646"/>
                </a:lnTo>
                <a:lnTo>
                  <a:pt x="162128" y="430923"/>
                </a:lnTo>
                <a:lnTo>
                  <a:pt x="129705" y="403123"/>
                </a:lnTo>
                <a:lnTo>
                  <a:pt x="107670" y="366547"/>
                </a:lnTo>
                <a:lnTo>
                  <a:pt x="98475" y="326351"/>
                </a:lnTo>
                <a:lnTo>
                  <a:pt x="101866" y="285661"/>
                </a:lnTo>
                <a:lnTo>
                  <a:pt x="117589" y="247548"/>
                </a:lnTo>
                <a:lnTo>
                  <a:pt x="145389" y="215125"/>
                </a:lnTo>
                <a:lnTo>
                  <a:pt x="185712" y="191693"/>
                </a:lnTo>
                <a:lnTo>
                  <a:pt x="231622" y="183565"/>
                </a:lnTo>
                <a:lnTo>
                  <a:pt x="301929" y="183565"/>
                </a:lnTo>
                <a:lnTo>
                  <a:pt x="289585" y="175971"/>
                </a:lnTo>
                <a:lnTo>
                  <a:pt x="243738" y="165036"/>
                </a:lnTo>
                <a:lnTo>
                  <a:pt x="197180" y="168490"/>
                </a:lnTo>
                <a:lnTo>
                  <a:pt x="153441" y="186055"/>
                </a:lnTo>
                <a:lnTo>
                  <a:pt x="116078" y="217500"/>
                </a:lnTo>
                <a:lnTo>
                  <a:pt x="90487" y="259080"/>
                </a:lnTo>
                <a:lnTo>
                  <a:pt x="79552" y="304927"/>
                </a:lnTo>
                <a:lnTo>
                  <a:pt x="83007" y="351497"/>
                </a:lnTo>
                <a:lnTo>
                  <a:pt x="100584" y="395224"/>
                </a:lnTo>
                <a:lnTo>
                  <a:pt x="132016" y="432587"/>
                </a:lnTo>
                <a:lnTo>
                  <a:pt x="178498" y="460044"/>
                </a:lnTo>
                <a:lnTo>
                  <a:pt x="231622" y="469595"/>
                </a:lnTo>
                <a:lnTo>
                  <a:pt x="279819" y="461835"/>
                </a:lnTo>
                <a:lnTo>
                  <a:pt x="302653" y="450037"/>
                </a:lnTo>
                <a:lnTo>
                  <a:pt x="321691" y="440207"/>
                </a:lnTo>
                <a:lnTo>
                  <a:pt x="354711" y="407225"/>
                </a:lnTo>
                <a:lnTo>
                  <a:pt x="376377" y="365379"/>
                </a:lnTo>
                <a:lnTo>
                  <a:pt x="384175" y="317195"/>
                </a:lnTo>
                <a:lnTo>
                  <a:pt x="381749" y="289991"/>
                </a:lnTo>
                <a:lnTo>
                  <a:pt x="374573" y="263867"/>
                </a:lnTo>
                <a:lnTo>
                  <a:pt x="362889" y="239420"/>
                </a:lnTo>
                <a:lnTo>
                  <a:pt x="356692" y="230809"/>
                </a:lnTo>
                <a:lnTo>
                  <a:pt x="346938" y="217258"/>
                </a:lnTo>
                <a:lnTo>
                  <a:pt x="362635" y="201561"/>
                </a:lnTo>
                <a:lnTo>
                  <a:pt x="410425" y="205232"/>
                </a:lnTo>
                <a:lnTo>
                  <a:pt x="428218" y="245706"/>
                </a:lnTo>
                <a:lnTo>
                  <a:pt x="436372" y="290449"/>
                </a:lnTo>
                <a:lnTo>
                  <a:pt x="436537" y="311035"/>
                </a:lnTo>
                <a:lnTo>
                  <a:pt x="436537" y="187566"/>
                </a:lnTo>
                <a:lnTo>
                  <a:pt x="429768" y="175869"/>
                </a:lnTo>
                <a:lnTo>
                  <a:pt x="454761" y="182118"/>
                </a:lnTo>
                <a:lnTo>
                  <a:pt x="458774" y="181000"/>
                </a:lnTo>
                <a:lnTo>
                  <a:pt x="472198" y="167576"/>
                </a:lnTo>
                <a:lnTo>
                  <a:pt x="481723" y="158051"/>
                </a:lnTo>
                <a:lnTo>
                  <a:pt x="547751" y="92024"/>
                </a:lnTo>
                <a:lnTo>
                  <a:pt x="549008" y="90766"/>
                </a:lnTo>
                <a:lnTo>
                  <a:pt x="549008" y="83731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AADEFD9-21F8-99F3-2395-6D08C8AE3856}"/>
              </a:ext>
            </a:extLst>
          </p:cNvPr>
          <p:cNvSpPr txBox="1">
            <a:spLocks/>
          </p:cNvSpPr>
          <p:nvPr/>
        </p:nvSpPr>
        <p:spPr>
          <a:xfrm>
            <a:off x="703385" y="530620"/>
            <a:ext cx="1028951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Целевая аудитория, целевая группа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AF0C45A-65DA-0677-EC0A-A8DB5BB80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6825"/>
            <a:ext cx="10515600" cy="378212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2400" dirty="0"/>
              <a:t>Портрет целевой аудитории нужен, чтобы: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Таргетироваться в рекламе</a:t>
            </a:r>
          </a:p>
          <a:p>
            <a:pPr lvl="1">
              <a:lnSpc>
                <a:spcPct val="120000"/>
              </a:lnSpc>
            </a:pPr>
            <a:r>
              <a:rPr lang="ru-RU" sz="2000" dirty="0"/>
              <a:t>Не сливать бюджет впустую, если мы не попадаем в ЦА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Создавать Рекламный / маркетинговый креатив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Затачивать под неё свой продукт</a:t>
            </a:r>
          </a:p>
          <a:p>
            <a:pPr lvl="1">
              <a:lnSpc>
                <a:spcPct val="120000"/>
              </a:lnSpc>
            </a:pPr>
            <a:r>
              <a:rPr lang="ru-RU" sz="2000" dirty="0"/>
              <a:t>«Молодёжный» дизайн и т. п.</a:t>
            </a:r>
          </a:p>
          <a:p>
            <a:pPr lvl="1">
              <a:lnSpc>
                <a:spcPct val="120000"/>
              </a:lnSpc>
            </a:pPr>
            <a:r>
              <a:rPr lang="ru-RU" sz="2000" dirty="0"/>
              <a:t>Учитывать другие её потребности и контекст использования продукта</a:t>
            </a:r>
          </a:p>
          <a:p>
            <a:pPr lvl="1">
              <a:lnSpc>
                <a:spcPct val="120000"/>
              </a:lnSpc>
            </a:pPr>
            <a:endParaRPr lang="ru-RU" sz="2000" dirty="0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3C36C2F2-D187-17EC-AF42-D9DFD2CF63C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1416" y="4360410"/>
            <a:ext cx="7539443" cy="249759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A24D78DF-E74A-782E-1E7E-080A8AB0FCF3}"/>
              </a:ext>
            </a:extLst>
          </p:cNvPr>
          <p:cNvSpPr txBox="1">
            <a:spLocks/>
          </p:cNvSpPr>
          <p:nvPr/>
        </p:nvSpPr>
        <p:spPr>
          <a:xfrm>
            <a:off x="838200" y="321945"/>
            <a:ext cx="519430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Кто мой клиент?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48BE94D-68A4-CC13-7540-51AC9D0AC007}"/>
              </a:ext>
            </a:extLst>
          </p:cNvPr>
          <p:cNvGrpSpPr/>
          <p:nvPr/>
        </p:nvGrpSpPr>
        <p:grpSpPr>
          <a:xfrm>
            <a:off x="11604338" y="0"/>
            <a:ext cx="433070" cy="1657985"/>
            <a:chOff x="4355399" y="-9525"/>
            <a:chExt cx="433070" cy="1657985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A11C0DB0-8FBA-BDB2-CAD3-17438ABEA5D6}"/>
                </a:ext>
              </a:extLst>
            </p:cNvPr>
            <p:cNvSpPr/>
            <p:nvPr/>
          </p:nvSpPr>
          <p:spPr>
            <a:xfrm>
              <a:off x="4355399" y="998355"/>
              <a:ext cx="433070" cy="650240"/>
            </a:xfrm>
            <a:custGeom>
              <a:avLst/>
              <a:gdLst/>
              <a:ahLst/>
              <a:cxnLst/>
              <a:rect l="l" t="t" r="r" b="b"/>
              <a:pathLst>
                <a:path w="433070" h="650239">
                  <a:moveTo>
                    <a:pt x="202998" y="649846"/>
                  </a:moveTo>
                  <a:lnTo>
                    <a:pt x="157377" y="641797"/>
                  </a:lnTo>
                  <a:lnTo>
                    <a:pt x="115415" y="624605"/>
                  </a:lnTo>
                  <a:lnTo>
                    <a:pt x="78241" y="599429"/>
                  </a:lnTo>
                  <a:lnTo>
                    <a:pt x="46985" y="567423"/>
                  </a:lnTo>
                  <a:lnTo>
                    <a:pt x="22774" y="529745"/>
                  </a:lnTo>
                  <a:lnTo>
                    <a:pt x="6736" y="487551"/>
                  </a:lnTo>
                  <a:lnTo>
                    <a:pt x="0" y="441997"/>
                  </a:lnTo>
                  <a:lnTo>
                    <a:pt x="3153" y="395477"/>
                  </a:lnTo>
                  <a:lnTo>
                    <a:pt x="15961" y="351180"/>
                  </a:lnTo>
                  <a:lnTo>
                    <a:pt x="37823" y="310581"/>
                  </a:lnTo>
                  <a:lnTo>
                    <a:pt x="68181" y="275101"/>
                  </a:lnTo>
                  <a:lnTo>
                    <a:pt x="85941" y="253369"/>
                  </a:lnTo>
                  <a:lnTo>
                    <a:pt x="97962" y="228354"/>
                  </a:lnTo>
                  <a:lnTo>
                    <a:pt x="103819" y="201224"/>
                  </a:lnTo>
                  <a:lnTo>
                    <a:pt x="103129" y="173099"/>
                  </a:lnTo>
                  <a:lnTo>
                    <a:pt x="100994" y="156715"/>
                  </a:lnTo>
                  <a:lnTo>
                    <a:pt x="99986" y="151707"/>
                  </a:lnTo>
                  <a:lnTo>
                    <a:pt x="101115" y="146503"/>
                  </a:lnTo>
                  <a:lnTo>
                    <a:pt x="106106" y="139615"/>
                  </a:lnTo>
                  <a:lnTo>
                    <a:pt x="108793" y="137440"/>
                  </a:lnTo>
                  <a:lnTo>
                    <a:pt x="111898" y="136063"/>
                  </a:lnTo>
                  <a:lnTo>
                    <a:pt x="111899" y="56086"/>
                  </a:lnTo>
                  <a:lnTo>
                    <a:pt x="116323" y="34267"/>
                  </a:lnTo>
                  <a:lnTo>
                    <a:pt x="128346" y="16445"/>
                  </a:lnTo>
                  <a:lnTo>
                    <a:pt x="146168" y="4423"/>
                  </a:lnTo>
                  <a:lnTo>
                    <a:pt x="167990" y="0"/>
                  </a:lnTo>
                  <a:lnTo>
                    <a:pt x="265220" y="0"/>
                  </a:lnTo>
                  <a:lnTo>
                    <a:pt x="287042" y="4424"/>
                  </a:lnTo>
                  <a:lnTo>
                    <a:pt x="304864" y="16446"/>
                  </a:lnTo>
                  <a:lnTo>
                    <a:pt x="314173" y="30245"/>
                  </a:lnTo>
                  <a:lnTo>
                    <a:pt x="167999" y="30245"/>
                  </a:lnTo>
                  <a:lnTo>
                    <a:pt x="157945" y="32282"/>
                  </a:lnTo>
                  <a:lnTo>
                    <a:pt x="149734" y="37821"/>
                  </a:lnTo>
                  <a:lnTo>
                    <a:pt x="144195" y="46032"/>
                  </a:lnTo>
                  <a:lnTo>
                    <a:pt x="142156" y="56086"/>
                  </a:lnTo>
                  <a:lnTo>
                    <a:pt x="142156" y="69753"/>
                  </a:lnTo>
                  <a:lnTo>
                    <a:pt x="321312" y="69753"/>
                  </a:lnTo>
                  <a:lnTo>
                    <a:pt x="321312" y="100001"/>
                  </a:lnTo>
                  <a:lnTo>
                    <a:pt x="142156" y="100001"/>
                  </a:lnTo>
                  <a:lnTo>
                    <a:pt x="142156" y="134370"/>
                  </a:lnTo>
                  <a:lnTo>
                    <a:pt x="321312" y="134370"/>
                  </a:lnTo>
                  <a:lnTo>
                    <a:pt x="321312" y="136867"/>
                  </a:lnTo>
                  <a:lnTo>
                    <a:pt x="327949" y="140497"/>
                  </a:lnTo>
                  <a:lnTo>
                    <a:pt x="332010" y="147525"/>
                  </a:lnTo>
                  <a:lnTo>
                    <a:pt x="331815" y="155515"/>
                  </a:lnTo>
                  <a:lnTo>
                    <a:pt x="331338" y="164617"/>
                  </a:lnTo>
                  <a:lnTo>
                    <a:pt x="132535" y="164617"/>
                  </a:lnTo>
                  <a:lnTo>
                    <a:pt x="133112" y="169041"/>
                  </a:lnTo>
                  <a:lnTo>
                    <a:pt x="126493" y="238421"/>
                  </a:lnTo>
                  <a:lnTo>
                    <a:pt x="88935" y="297129"/>
                  </a:lnTo>
                  <a:lnTo>
                    <a:pt x="62810" y="327641"/>
                  </a:lnTo>
                  <a:lnTo>
                    <a:pt x="43971" y="362613"/>
                  </a:lnTo>
                  <a:lnTo>
                    <a:pt x="32937" y="400773"/>
                  </a:lnTo>
                  <a:lnTo>
                    <a:pt x="30227" y="440850"/>
                  </a:lnTo>
                  <a:lnTo>
                    <a:pt x="37796" y="486323"/>
                  </a:lnTo>
                  <a:lnTo>
                    <a:pt x="56040" y="527633"/>
                  </a:lnTo>
                  <a:lnTo>
                    <a:pt x="83414" y="563200"/>
                  </a:lnTo>
                  <a:lnTo>
                    <a:pt x="118372" y="591446"/>
                  </a:lnTo>
                  <a:lnTo>
                    <a:pt x="159368" y="610792"/>
                  </a:lnTo>
                  <a:lnTo>
                    <a:pt x="204856" y="619659"/>
                  </a:lnTo>
                  <a:lnTo>
                    <a:pt x="326869" y="619659"/>
                  </a:lnTo>
                  <a:lnTo>
                    <a:pt x="290353" y="637311"/>
                  </a:lnTo>
                  <a:lnTo>
                    <a:pt x="247550" y="648051"/>
                  </a:lnTo>
                  <a:lnTo>
                    <a:pt x="202998" y="649846"/>
                  </a:lnTo>
                  <a:close/>
                </a:path>
                <a:path w="433070" h="650239">
                  <a:moveTo>
                    <a:pt x="321312" y="69753"/>
                  </a:moveTo>
                  <a:lnTo>
                    <a:pt x="291074" y="69753"/>
                  </a:lnTo>
                  <a:lnTo>
                    <a:pt x="291074" y="56086"/>
                  </a:lnTo>
                  <a:lnTo>
                    <a:pt x="289035" y="46032"/>
                  </a:lnTo>
                  <a:lnTo>
                    <a:pt x="283496" y="37821"/>
                  </a:lnTo>
                  <a:lnTo>
                    <a:pt x="275285" y="32282"/>
                  </a:lnTo>
                  <a:lnTo>
                    <a:pt x="265230" y="30245"/>
                  </a:lnTo>
                  <a:lnTo>
                    <a:pt x="314173" y="30245"/>
                  </a:lnTo>
                  <a:lnTo>
                    <a:pt x="316887" y="34267"/>
                  </a:lnTo>
                  <a:lnTo>
                    <a:pt x="321311" y="56086"/>
                  </a:lnTo>
                  <a:lnTo>
                    <a:pt x="321312" y="69753"/>
                  </a:lnTo>
                  <a:close/>
                </a:path>
                <a:path w="433070" h="650239">
                  <a:moveTo>
                    <a:pt x="321312" y="134370"/>
                  </a:moveTo>
                  <a:lnTo>
                    <a:pt x="291074" y="134370"/>
                  </a:lnTo>
                  <a:lnTo>
                    <a:pt x="291074" y="100001"/>
                  </a:lnTo>
                  <a:lnTo>
                    <a:pt x="321312" y="100001"/>
                  </a:lnTo>
                  <a:lnTo>
                    <a:pt x="321312" y="134370"/>
                  </a:lnTo>
                  <a:close/>
                </a:path>
                <a:path w="433070" h="650239">
                  <a:moveTo>
                    <a:pt x="326869" y="619659"/>
                  </a:moveTo>
                  <a:lnTo>
                    <a:pt x="204856" y="619659"/>
                  </a:lnTo>
                  <a:lnTo>
                    <a:pt x="254871" y="616000"/>
                  </a:lnTo>
                  <a:lnTo>
                    <a:pt x="300590" y="599890"/>
                  </a:lnTo>
                  <a:lnTo>
                    <a:pt x="340128" y="572999"/>
                  </a:lnTo>
                  <a:lnTo>
                    <a:pt x="371598" y="536999"/>
                  </a:lnTo>
                  <a:lnTo>
                    <a:pt x="393113" y="493560"/>
                  </a:lnTo>
                  <a:lnTo>
                    <a:pt x="402786" y="444354"/>
                  </a:lnTo>
                  <a:lnTo>
                    <a:pt x="402948" y="424798"/>
                  </a:lnTo>
                  <a:lnTo>
                    <a:pt x="401073" y="405385"/>
                  </a:lnTo>
                  <a:lnTo>
                    <a:pt x="391310" y="367621"/>
                  </a:lnTo>
                  <a:lnTo>
                    <a:pt x="364229" y="318927"/>
                  </a:lnTo>
                  <a:lnTo>
                    <a:pt x="344403" y="297104"/>
                  </a:lnTo>
                  <a:lnTo>
                    <a:pt x="324194" y="273105"/>
                  </a:lnTo>
                  <a:lnTo>
                    <a:pt x="309820" y="245292"/>
                  </a:lnTo>
                  <a:lnTo>
                    <a:pt x="301669" y="214671"/>
                  </a:lnTo>
                  <a:lnTo>
                    <a:pt x="300128" y="182246"/>
                  </a:lnTo>
                  <a:lnTo>
                    <a:pt x="301059" y="164617"/>
                  </a:lnTo>
                  <a:lnTo>
                    <a:pt x="331338" y="164617"/>
                  </a:lnTo>
                  <a:lnTo>
                    <a:pt x="330323" y="183960"/>
                  </a:lnTo>
                  <a:lnTo>
                    <a:pt x="331520" y="209785"/>
                  </a:lnTo>
                  <a:lnTo>
                    <a:pt x="337928" y="234120"/>
                  </a:lnTo>
                  <a:lnTo>
                    <a:pt x="349244" y="256160"/>
                  </a:lnTo>
                  <a:lnTo>
                    <a:pt x="365215" y="275154"/>
                  </a:lnTo>
                  <a:lnTo>
                    <a:pt x="368183" y="277957"/>
                  </a:lnTo>
                  <a:lnTo>
                    <a:pt x="371180" y="280939"/>
                  </a:lnTo>
                  <a:lnTo>
                    <a:pt x="374043" y="283961"/>
                  </a:lnTo>
                  <a:lnTo>
                    <a:pt x="404070" y="324083"/>
                  </a:lnTo>
                  <a:lnTo>
                    <a:pt x="423591" y="368516"/>
                  </a:lnTo>
                  <a:lnTo>
                    <a:pt x="432657" y="415421"/>
                  </a:lnTo>
                  <a:lnTo>
                    <a:pt x="431321" y="462954"/>
                  </a:lnTo>
                  <a:lnTo>
                    <a:pt x="419634" y="509275"/>
                  </a:lnTo>
                  <a:lnTo>
                    <a:pt x="397648" y="552542"/>
                  </a:lnTo>
                  <a:lnTo>
                    <a:pt x="365415" y="590914"/>
                  </a:lnTo>
                  <a:lnTo>
                    <a:pt x="330084" y="618105"/>
                  </a:lnTo>
                  <a:lnTo>
                    <a:pt x="326869" y="61965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917E6B7-1B84-22FE-FF80-8BDCFAAE7A49}"/>
                </a:ext>
              </a:extLst>
            </p:cNvPr>
            <p:cNvSpPr/>
            <p:nvPr/>
          </p:nvSpPr>
          <p:spPr>
            <a:xfrm>
              <a:off x="4478759" y="1191123"/>
              <a:ext cx="186690" cy="379730"/>
            </a:xfrm>
            <a:custGeom>
              <a:avLst/>
              <a:gdLst/>
              <a:ahLst/>
              <a:cxnLst/>
              <a:rect l="l" t="t" r="r" b="b"/>
              <a:pathLst>
                <a:path w="186689" h="379730">
                  <a:moveTo>
                    <a:pt x="117425" y="379490"/>
                  </a:moveTo>
                  <a:lnTo>
                    <a:pt x="103118" y="379334"/>
                  </a:lnTo>
                  <a:lnTo>
                    <a:pt x="97754" y="375777"/>
                  </a:lnTo>
                  <a:lnTo>
                    <a:pt x="0" y="150615"/>
                  </a:lnTo>
                  <a:lnTo>
                    <a:pt x="3513" y="141707"/>
                  </a:lnTo>
                  <a:lnTo>
                    <a:pt x="13074" y="137552"/>
                  </a:lnTo>
                  <a:lnTo>
                    <a:pt x="15120" y="137127"/>
                  </a:lnTo>
                  <a:lnTo>
                    <a:pt x="60940" y="137127"/>
                  </a:lnTo>
                  <a:lnTo>
                    <a:pt x="62203" y="6697"/>
                  </a:lnTo>
                  <a:lnTo>
                    <a:pt x="69047" y="0"/>
                  </a:lnTo>
                  <a:lnTo>
                    <a:pt x="83356" y="156"/>
                  </a:lnTo>
                  <a:lnTo>
                    <a:pt x="88720" y="3712"/>
                  </a:lnTo>
                  <a:lnTo>
                    <a:pt x="124635" y="86434"/>
                  </a:lnTo>
                  <a:lnTo>
                    <a:pt x="91677" y="86434"/>
                  </a:lnTo>
                  <a:lnTo>
                    <a:pt x="90961" y="160692"/>
                  </a:lnTo>
                  <a:lnTo>
                    <a:pt x="84213" y="167374"/>
                  </a:lnTo>
                  <a:lnTo>
                    <a:pt x="40244" y="167374"/>
                  </a:lnTo>
                  <a:lnTo>
                    <a:pt x="94803" y="293065"/>
                  </a:lnTo>
                  <a:lnTo>
                    <a:pt x="125049" y="293065"/>
                  </a:lnTo>
                  <a:lnTo>
                    <a:pt x="124271" y="372795"/>
                  </a:lnTo>
                  <a:lnTo>
                    <a:pt x="117425" y="379490"/>
                  </a:lnTo>
                  <a:close/>
                </a:path>
                <a:path w="186689" h="379730">
                  <a:moveTo>
                    <a:pt x="125049" y="293065"/>
                  </a:moveTo>
                  <a:lnTo>
                    <a:pt x="94803" y="293065"/>
                  </a:lnTo>
                  <a:lnTo>
                    <a:pt x="95524" y="218808"/>
                  </a:lnTo>
                  <a:lnTo>
                    <a:pt x="102271" y="212125"/>
                  </a:lnTo>
                  <a:lnTo>
                    <a:pt x="146241" y="212125"/>
                  </a:lnTo>
                  <a:lnTo>
                    <a:pt x="91677" y="86434"/>
                  </a:lnTo>
                  <a:lnTo>
                    <a:pt x="124635" y="86434"/>
                  </a:lnTo>
                  <a:lnTo>
                    <a:pt x="186483" y="228890"/>
                  </a:lnTo>
                  <a:lnTo>
                    <a:pt x="182969" y="237795"/>
                  </a:lnTo>
                  <a:lnTo>
                    <a:pt x="173408" y="241947"/>
                  </a:lnTo>
                  <a:lnTo>
                    <a:pt x="171364" y="242371"/>
                  </a:lnTo>
                  <a:lnTo>
                    <a:pt x="125544" y="242373"/>
                  </a:lnTo>
                  <a:lnTo>
                    <a:pt x="125049" y="293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1572466E-A843-8EAE-5005-DC1FE390AF2C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482" y="1309063"/>
              <a:ext cx="247032" cy="247031"/>
            </a:xfrm>
            <a:prstGeom prst="rect">
              <a:avLst/>
            </a:prstGeom>
          </p:spPr>
        </p:pic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58FAB4DE-9F01-07EF-544F-707576EA2079}"/>
                </a:ext>
              </a:extLst>
            </p:cNvPr>
            <p:cNvSpPr/>
            <p:nvPr/>
          </p:nvSpPr>
          <p:spPr>
            <a:xfrm>
              <a:off x="4570498" y="0"/>
              <a:ext cx="1905" cy="1008380"/>
            </a:xfrm>
            <a:custGeom>
              <a:avLst/>
              <a:gdLst/>
              <a:ahLst/>
              <a:cxnLst/>
              <a:rect l="l" t="t" r="r" b="b"/>
              <a:pathLst>
                <a:path w="1904" h="1008380">
                  <a:moveTo>
                    <a:pt x="1499" y="0"/>
                  </a:moveTo>
                  <a:lnTo>
                    <a:pt x="0" y="1007999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14958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615FB-E982-455A-26DF-6503CD239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73" y="217141"/>
            <a:ext cx="6652576" cy="840028"/>
          </a:xfrm>
        </p:spPr>
        <p:txBody>
          <a:bodyPr>
            <a:normAutofit/>
          </a:bodyPr>
          <a:lstStyle/>
          <a:p>
            <a:r>
              <a:rPr lang="ru-RU" sz="4000" dirty="0"/>
              <a:t>Структура целевой аудитории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06E84F-4C5D-5BD0-9473-C583FFFA7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73" y="1228954"/>
            <a:ext cx="6502758" cy="562904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Ядро</a:t>
            </a:r>
            <a:br>
              <a:rPr lang="ru-RU" sz="2000" dirty="0"/>
            </a:br>
            <a:r>
              <a:rPr lang="ru-RU" sz="2000" dirty="0"/>
              <a:t>Это те, которые покупают товар (или услугу) на самую большую сумму, больше всего пользуются товаром или услугой и испытывают высокую потребность в продукте.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Прямая целевая аудитория</a:t>
            </a:r>
            <a:br>
              <a:rPr lang="ru-RU" sz="2000" dirty="0"/>
            </a:br>
            <a:r>
              <a:rPr lang="ru-RU" sz="2000" dirty="0"/>
              <a:t>Это те, кто выбирают что купить и принимают решение о покупке. На них нужно фокусировать маркетинговые активности.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Косвенная целевая аудитория</a:t>
            </a:r>
            <a:br>
              <a:rPr lang="ru-RU" sz="2000" dirty="0"/>
            </a:br>
            <a:r>
              <a:rPr lang="ru-RU" sz="2000" dirty="0"/>
              <a:t>Это те, кто участвует в совершении покупки и принятия решения или будут пользоваться товаром, но не принимают решение и не инициирует покупку.</a:t>
            </a:r>
            <a:br>
              <a:rPr lang="ru-RU" sz="2000" dirty="0"/>
            </a:br>
            <a:r>
              <a:rPr lang="ru-RU" sz="2000" dirty="0"/>
              <a:t>Они влияют на мнение прямой целевой аудитории.</a:t>
            </a:r>
          </a:p>
          <a:p>
            <a:pPr lvl="1">
              <a:lnSpc>
                <a:spcPct val="100000"/>
              </a:lnSpc>
            </a:pPr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Выбор свадебного платья: Родственники невесты</a:t>
            </a:r>
          </a:p>
          <a:p>
            <a:pPr lvl="1">
              <a:lnSpc>
                <a:spcPct val="100000"/>
              </a:lnSpc>
            </a:pPr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Премиальные автомобили: небогатые люди, которые оценят покупку богатых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192E2E-B8F2-3FCD-00A8-5989DDC9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350" y="2369713"/>
            <a:ext cx="4868650" cy="4488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605B29-B4DE-8ACE-B753-47722096BEDB}"/>
              </a:ext>
            </a:extLst>
          </p:cNvPr>
          <p:cNvSpPr txBox="1"/>
          <p:nvPr/>
        </p:nvSpPr>
        <p:spPr>
          <a:xfrm>
            <a:off x="7259572" y="115912"/>
            <a:ext cx="4932428" cy="20992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ru-RU" sz="2000" b="1" dirty="0"/>
              <a:t>Широкая</a:t>
            </a:r>
            <a:r>
              <a:rPr lang="ru-RU" sz="2400" dirty="0"/>
              <a:t> —</a:t>
            </a:r>
            <a:r>
              <a:rPr lang="ru-RU" sz="2000" dirty="0"/>
              <a:t>Люди, которым так или иначе интересен продукт или услуга. Обычно разбивается на несколько сегментов.</a:t>
            </a:r>
            <a:br>
              <a:rPr lang="ru-RU" sz="2400" dirty="0"/>
            </a:br>
            <a:r>
              <a:rPr lang="ru-RU" sz="2000" b="1" dirty="0"/>
              <a:t>Узкая</a:t>
            </a:r>
            <a:r>
              <a:rPr lang="ru-RU" sz="2400" dirty="0"/>
              <a:t> — </a:t>
            </a:r>
            <a:r>
              <a:rPr lang="ru-RU" sz="2000" dirty="0"/>
              <a:t>Группа потребителей, имеющие конкретные запросы относительно товара или услуги.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12274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E6FA0-D673-164D-6120-1AD3AC91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206"/>
          </a:xfrm>
        </p:spPr>
        <p:txBody>
          <a:bodyPr/>
          <a:lstStyle/>
          <a:p>
            <a:r>
              <a:rPr lang="ru-RU" dirty="0"/>
              <a:t>Способы определения ЦА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61574FC-3DDB-A9F5-00EB-020A21C5A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253331"/>
            <a:ext cx="449261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06E6E5-EAF2-3213-5E2A-371A0D857029}"/>
              </a:ext>
            </a:extLst>
          </p:cNvPr>
          <p:cNvSpPr txBox="1"/>
          <p:nvPr/>
        </p:nvSpPr>
        <p:spPr>
          <a:xfrm>
            <a:off x="5870713" y="1537252"/>
            <a:ext cx="548308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Product oriented design — </a:t>
            </a:r>
            <a:r>
              <a:rPr lang="ru-RU" sz="2200" dirty="0"/>
              <a:t>покупайте то, что есть!</a:t>
            </a:r>
          </a:p>
          <a:p>
            <a:r>
              <a:rPr lang="ru-RU" sz="2200" dirty="0"/>
              <a:t>Никакой сегментации или ориентации на разные сегменты.</a:t>
            </a:r>
          </a:p>
          <a:p>
            <a:endParaRPr lang="ru-RU" sz="2000" dirty="0"/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Семейный автомобиль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Представительский автомобиль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Спорткар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служб такси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женщин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молодёжи</a:t>
            </a:r>
          </a:p>
        </p:txBody>
      </p:sp>
    </p:spTree>
    <p:extLst>
      <p:ext uri="{BB962C8B-B14F-4D97-AF65-F5344CB8AC3E}">
        <p14:creationId xmlns:p14="http://schemas.microsoft.com/office/powerpoint/2010/main" val="404474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2EF474-65D3-B069-7563-9CBA44D8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65" y="307277"/>
            <a:ext cx="10515600" cy="1339432"/>
          </a:xfrm>
        </p:spPr>
        <p:txBody>
          <a:bodyPr>
            <a:normAutofit/>
          </a:bodyPr>
          <a:lstStyle/>
          <a:p>
            <a:r>
              <a:rPr lang="ru-RU" dirty="0"/>
              <a:t>Распространённые ошибки</a:t>
            </a:r>
            <a:br>
              <a:rPr lang="ru-RU" dirty="0"/>
            </a:br>
            <a:r>
              <a:rPr lang="ru-RU" dirty="0"/>
              <a:t>относительно видения продукта</a:t>
            </a: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DC2FC16A-729A-BA87-2545-375F86C3770C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3859" y="2049573"/>
            <a:ext cx="8065954" cy="4289819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BEE94AB2-9688-2760-D324-F5D7306ACBB1}"/>
              </a:ext>
            </a:extLst>
          </p:cNvPr>
          <p:cNvSpPr txBox="1"/>
          <p:nvPr/>
        </p:nvSpPr>
        <p:spPr>
          <a:xfrm>
            <a:off x="2767141" y="2796261"/>
            <a:ext cx="2370733" cy="9438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spc="85" dirty="0">
                <a:solidFill>
                  <a:srgbClr val="FFFFFF"/>
                </a:solidFill>
                <a:latin typeface="Arial"/>
                <a:cs typeface="Arial"/>
              </a:rPr>
              <a:t>Нет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145" dirty="0">
                <a:solidFill>
                  <a:srgbClr val="FFFFFF"/>
                </a:solidFill>
                <a:latin typeface="Arial"/>
                <a:cs typeface="Arial"/>
              </a:rPr>
              <a:t>видения</a:t>
            </a:r>
            <a:endParaRPr sz="2000" dirty="0">
              <a:latin typeface="Arial"/>
              <a:cs typeface="Arial"/>
            </a:endParaRPr>
          </a:p>
          <a:p>
            <a:pPr marL="12700" marR="5080" indent="-635" algn="ctr">
              <a:lnSpc>
                <a:spcPct val="100000"/>
              </a:lnSpc>
              <a:spcBef>
                <a:spcPts val="1465"/>
              </a:spcBef>
            </a:pPr>
            <a:r>
              <a:rPr sz="1400" spc="95" dirty="0">
                <a:solidFill>
                  <a:srgbClr val="FFFFFF"/>
                </a:solidFill>
                <a:latin typeface="Arial"/>
                <a:cs typeface="Arial"/>
              </a:rPr>
              <a:t>Продукт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Arial"/>
                <a:cs typeface="Arial"/>
              </a:rPr>
              <a:t>представляет </a:t>
            </a:r>
            <a:r>
              <a:rPr sz="1400" spc="95" dirty="0">
                <a:solidFill>
                  <a:srgbClr val="FFFFFF"/>
                </a:solidFill>
                <a:latin typeface="Arial"/>
                <a:cs typeface="Arial"/>
              </a:rPr>
              <a:t>собой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5" dirty="0">
                <a:solidFill>
                  <a:srgbClr val="FFFFFF"/>
                </a:solidFill>
                <a:latin typeface="Arial"/>
                <a:cs typeface="Arial"/>
              </a:rPr>
              <a:t>сборную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Arial"/>
                <a:cs typeface="Arial"/>
              </a:rPr>
              <a:t>солянку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B02CAF22-FAA6-A8EF-6C92-A0513E570F76}"/>
              </a:ext>
            </a:extLst>
          </p:cNvPr>
          <p:cNvSpPr txBox="1"/>
          <p:nvPr/>
        </p:nvSpPr>
        <p:spPr>
          <a:xfrm>
            <a:off x="3492093" y="4660365"/>
            <a:ext cx="1814557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600" spc="110" dirty="0">
                <a:solidFill>
                  <a:srgbClr val="FFFFFF"/>
                </a:solidFill>
                <a:latin typeface="Arial"/>
                <a:cs typeface="Arial"/>
              </a:rPr>
              <a:t>Чрезмерный </a:t>
            </a:r>
            <a:r>
              <a:rPr sz="1600" spc="90" dirty="0">
                <a:solidFill>
                  <a:srgbClr val="FFFFFF"/>
                </a:solidFill>
                <a:latin typeface="Arial"/>
                <a:cs typeface="Arial"/>
              </a:rPr>
              <a:t>анализ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30" dirty="0">
                <a:solidFill>
                  <a:srgbClr val="FFFFFF"/>
                </a:solidFill>
                <a:latin typeface="Arial"/>
                <a:cs typeface="Arial"/>
              </a:rPr>
              <a:t>рынка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25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учет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Arial"/>
                <a:cs typeface="Arial"/>
              </a:rPr>
              <a:t>только </a:t>
            </a:r>
            <a:r>
              <a:rPr sz="1600" spc="95" dirty="0">
                <a:solidFill>
                  <a:srgbClr val="FFFFFF"/>
                </a:solidFill>
                <a:latin typeface="Arial"/>
                <a:cs typeface="Arial"/>
              </a:rPr>
              <a:t>данных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клиентов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88DD2F60-797E-E736-D838-F59BD2C59C1A}"/>
              </a:ext>
            </a:extLst>
          </p:cNvPr>
          <p:cNvSpPr txBox="1"/>
          <p:nvPr/>
        </p:nvSpPr>
        <p:spPr>
          <a:xfrm>
            <a:off x="5676466" y="4229606"/>
            <a:ext cx="165143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Я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95" dirty="0">
                <a:solidFill>
                  <a:srgbClr val="FFFFFF"/>
                </a:solidFill>
                <a:latin typeface="Arial"/>
                <a:cs typeface="Arial"/>
              </a:rPr>
              <a:t>лучше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"/>
                <a:cs typeface="Arial"/>
              </a:rPr>
              <a:t>знаю, </a:t>
            </a:r>
            <a:r>
              <a:rPr sz="1600" spc="65" dirty="0">
                <a:solidFill>
                  <a:srgbClr val="FFFFFF"/>
                </a:solidFill>
                <a:latin typeface="Arial"/>
                <a:cs typeface="Arial"/>
              </a:rPr>
              <a:t>что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30" dirty="0">
                <a:solidFill>
                  <a:srgbClr val="FFFFFF"/>
                </a:solidFill>
                <a:latin typeface="Arial"/>
                <a:cs typeface="Arial"/>
              </a:rPr>
              <a:t>нужно </a:t>
            </a:r>
            <a:r>
              <a:rPr sz="1600" spc="95" dirty="0">
                <a:solidFill>
                  <a:srgbClr val="FFFFFF"/>
                </a:solidFill>
                <a:latin typeface="Arial"/>
                <a:cs typeface="Arial"/>
              </a:rPr>
              <a:t>клиентам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D398BB6F-7A96-BD1B-CA7C-BBE991D8B4E6}"/>
              </a:ext>
            </a:extLst>
          </p:cNvPr>
          <p:cNvSpPr txBox="1"/>
          <p:nvPr/>
        </p:nvSpPr>
        <p:spPr>
          <a:xfrm>
            <a:off x="8011589" y="3462730"/>
            <a:ext cx="198467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600" spc="105" dirty="0">
                <a:latin typeface="Arial"/>
                <a:cs typeface="Arial"/>
              </a:rPr>
              <a:t>Вырубленное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в </a:t>
            </a:r>
            <a:r>
              <a:rPr sz="1600" spc="105" dirty="0">
                <a:latin typeface="Arial"/>
                <a:cs typeface="Arial"/>
              </a:rPr>
              <a:t>граните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видение </a:t>
            </a:r>
            <a:r>
              <a:rPr sz="1600" spc="95" dirty="0">
                <a:latin typeface="Arial"/>
                <a:cs typeface="Arial"/>
              </a:rPr>
              <a:t>продукта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40E95BC-0C12-E833-E8D0-CB7E24F552B5}"/>
              </a:ext>
            </a:extLst>
          </p:cNvPr>
          <p:cNvSpPr txBox="1"/>
          <p:nvPr/>
        </p:nvSpPr>
        <p:spPr>
          <a:xfrm>
            <a:off x="5501426" y="2659297"/>
            <a:ext cx="146112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marR="5080" indent="-1016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latin typeface="Arial"/>
                <a:cs typeface="Arial"/>
              </a:rPr>
              <a:t>Больше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65" dirty="0">
                <a:latin typeface="Arial"/>
                <a:cs typeface="Arial"/>
              </a:rPr>
              <a:t>фич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10" dirty="0">
                <a:latin typeface="Arial"/>
                <a:cs typeface="Arial"/>
              </a:rPr>
              <a:t>- </a:t>
            </a:r>
            <a:r>
              <a:rPr sz="1400" spc="90" dirty="0">
                <a:latin typeface="Arial"/>
                <a:cs typeface="Arial"/>
              </a:rPr>
              <a:t>больше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55" dirty="0">
                <a:latin typeface="Arial"/>
                <a:cs typeface="Arial"/>
              </a:rPr>
              <a:t>value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3494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EF294-9042-CC4C-55D5-81D6E1C4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952" y="369644"/>
            <a:ext cx="10515600" cy="721553"/>
          </a:xfrm>
        </p:spPr>
        <p:txBody>
          <a:bodyPr>
            <a:normAutofit/>
          </a:bodyPr>
          <a:lstStyle/>
          <a:p>
            <a:r>
              <a:rPr lang="ru-RU" dirty="0"/>
              <a:t>ЦА: демографические характеристики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B3B90603-2A12-DB16-52E3-BA642BF30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952" y="1312241"/>
            <a:ext cx="4556814" cy="518063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Демографические характеристики — базовые характеристики ЦА: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Пол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Возраст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Семейное положение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Образование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Место работы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Финансовый статус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Место жительства: «жители крупных городов» и т.п.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0574E1-5848-AE67-D305-4899A20B8A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101" y="2348120"/>
            <a:ext cx="5505812" cy="44941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23EA7D-55A9-BAF5-FA4B-ECB53BBEAA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28" t="3412" r="4512" b="6128"/>
          <a:stretch/>
        </p:blipFill>
        <p:spPr>
          <a:xfrm>
            <a:off x="5295642" y="1416675"/>
            <a:ext cx="3036989" cy="27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47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C3064-B110-9554-B141-E6B52A25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6"/>
            <a:ext cx="10515600" cy="803918"/>
          </a:xfrm>
        </p:spPr>
        <p:txBody>
          <a:bodyPr/>
          <a:lstStyle/>
          <a:p>
            <a:r>
              <a:rPr lang="ru-RU" dirty="0"/>
              <a:t>Характеристики 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78694-85B0-0434-B404-28C4D9F8E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6" y="1284790"/>
            <a:ext cx="10921161" cy="53070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Географические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Крупные города / сельская местность</a:t>
            </a:r>
            <a:br>
              <a:rPr lang="ru-RU" dirty="0"/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(премиальные автомобили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трактора)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Северные регионы / южные регионы</a:t>
            </a:r>
            <a:br>
              <a:rPr lang="ru-RU" dirty="0"/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(рукавицы 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солнцезащитный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к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рем)</a:t>
            </a:r>
          </a:p>
          <a:p>
            <a:pPr>
              <a:lnSpc>
                <a:spcPct val="100000"/>
              </a:lnSpc>
            </a:pPr>
            <a:r>
              <a:rPr lang="ru-RU" dirty="0"/>
              <a:t>Демографические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Пол, возраст, национальность, язык, семейное положение, наличие детей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(товары для женщин, товары для молодых мам)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Можно настраивать таргетированную рекламу (в соцсетях)</a:t>
            </a:r>
          </a:p>
          <a:p>
            <a:pPr>
              <a:lnSpc>
                <a:spcPct val="100000"/>
              </a:lnSpc>
            </a:pPr>
            <a:r>
              <a:rPr lang="ru-RU" dirty="0"/>
              <a:t>Социально-экономические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Уровень образования, сфера рабочей деятельности, источники и уровень дохода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(премиальные продукты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эконом-сегмент)</a:t>
            </a:r>
          </a:p>
        </p:txBody>
      </p:sp>
    </p:spTree>
    <p:extLst>
      <p:ext uri="{BB962C8B-B14F-4D97-AF65-F5344CB8AC3E}">
        <p14:creationId xmlns:p14="http://schemas.microsoft.com/office/powerpoint/2010/main" val="21575799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5214" y="189990"/>
            <a:ext cx="6583679" cy="666800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3183" y="2660509"/>
            <a:ext cx="5649807" cy="1726969"/>
          </a:xfrm>
          <a:prstGeom prst="rect">
            <a:avLst/>
          </a:prstGeom>
        </p:spPr>
        <p:txBody>
          <a:bodyPr vert="horz" wrap="square" lIns="0" tIns="64347" rIns="0" bIns="0" rtlCol="0">
            <a:spAutoFit/>
          </a:bodyPr>
          <a:lstStyle/>
          <a:p>
            <a:pPr marL="16933" marR="6773"/>
            <a:r>
              <a:rPr lang="ru-RU" sz="3600" dirty="0"/>
              <a:t>Рисуй портрет</a:t>
            </a:r>
            <a:br>
              <a:rPr lang="en-US" sz="3600" dirty="0"/>
            </a:br>
            <a:r>
              <a:rPr lang="ru-RU" sz="3600" dirty="0"/>
              <a:t>по</a:t>
            </a:r>
            <a:r>
              <a:rPr lang="en-US" sz="3600" dirty="0"/>
              <a:t> </a:t>
            </a:r>
            <a:r>
              <a:rPr lang="ru-RU" sz="3600" dirty="0"/>
              <a:t>мышлению,</a:t>
            </a:r>
            <a:br>
              <a:rPr lang="en-US" sz="3600" dirty="0"/>
            </a:br>
            <a:r>
              <a:rPr lang="ru-RU" sz="3600" dirty="0"/>
              <a:t>а не по биометрикам</a:t>
            </a:r>
            <a:endParaRPr sz="36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483520" y="1004360"/>
            <a:ext cx="6658187" cy="5074920"/>
            <a:chOff x="4112640" y="753270"/>
            <a:chExt cx="4993640" cy="3806190"/>
          </a:xfrm>
        </p:grpSpPr>
        <p:sp>
          <p:nvSpPr>
            <p:cNvPr id="5" name="object 5"/>
            <p:cNvSpPr/>
            <p:nvPr/>
          </p:nvSpPr>
          <p:spPr>
            <a:xfrm>
              <a:off x="4430480" y="762795"/>
              <a:ext cx="2040889" cy="681355"/>
            </a:xfrm>
            <a:custGeom>
              <a:avLst/>
              <a:gdLst/>
              <a:ahLst/>
              <a:cxnLst/>
              <a:rect l="l" t="t" r="r" b="b"/>
              <a:pathLst>
                <a:path w="2040889" h="681355">
                  <a:moveTo>
                    <a:pt x="493178" y="680860"/>
                  </a:moveTo>
                  <a:lnTo>
                    <a:pt x="2021294" y="680860"/>
                  </a:lnTo>
                </a:path>
                <a:path w="2040889" h="681355">
                  <a:moveTo>
                    <a:pt x="0" y="0"/>
                  </a:moveTo>
                  <a:lnTo>
                    <a:pt x="2040832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6124606" y="3946247"/>
              <a:ext cx="1055370" cy="0"/>
            </a:xfrm>
            <a:custGeom>
              <a:avLst/>
              <a:gdLst/>
              <a:ahLst/>
              <a:cxnLst/>
              <a:rect l="l" t="t" r="r" b="b"/>
              <a:pathLst>
                <a:path w="1055370">
                  <a:moveTo>
                    <a:pt x="0" y="0"/>
                  </a:moveTo>
                  <a:lnTo>
                    <a:pt x="1055045" y="0"/>
                  </a:lnTo>
                </a:path>
              </a:pathLst>
            </a:custGeom>
            <a:ln w="19049">
              <a:solidFill>
                <a:srgbClr val="C9D4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6934643" y="1428693"/>
              <a:ext cx="2171700" cy="1502410"/>
            </a:xfrm>
            <a:custGeom>
              <a:avLst/>
              <a:gdLst/>
              <a:ahLst/>
              <a:cxnLst/>
              <a:rect l="l" t="t" r="r" b="b"/>
              <a:pathLst>
                <a:path w="2171700" h="1502410">
                  <a:moveTo>
                    <a:pt x="0" y="1502340"/>
                  </a:moveTo>
                  <a:lnTo>
                    <a:pt x="2171410" y="1502340"/>
                  </a:lnTo>
                </a:path>
                <a:path w="2171700" h="1502410">
                  <a:moveTo>
                    <a:pt x="1968010" y="0"/>
                  </a:moveTo>
                  <a:lnTo>
                    <a:pt x="139912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112640" y="4549553"/>
              <a:ext cx="3837940" cy="0"/>
            </a:xfrm>
            <a:custGeom>
              <a:avLst/>
              <a:gdLst/>
              <a:ahLst/>
              <a:cxnLst/>
              <a:rect l="l" t="t" r="r" b="b"/>
              <a:pathLst>
                <a:path w="3837940">
                  <a:moveTo>
                    <a:pt x="0" y="0"/>
                  </a:moveTo>
                  <a:lnTo>
                    <a:pt x="1528115" y="0"/>
                  </a:lnTo>
                </a:path>
                <a:path w="3837940">
                  <a:moveTo>
                    <a:pt x="2095891" y="0"/>
                  </a:moveTo>
                  <a:lnTo>
                    <a:pt x="3837828" y="0"/>
                  </a:lnTo>
                </a:path>
              </a:pathLst>
            </a:custGeom>
            <a:ln w="19049">
              <a:solidFill>
                <a:srgbClr val="C9D4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83119" y="1518939"/>
            <a:ext cx="1236133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rgbClr val="0432FF"/>
                </a:solidFill>
              </a:rPr>
              <a:t>активный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04673" y="611126"/>
            <a:ext cx="1949027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rgbClr val="0432FF"/>
                </a:solidFill>
              </a:rPr>
              <a:t>живёт в центре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814656" y="1231677"/>
            <a:ext cx="160358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lang="ru-RU" sz="2200" noProof="1">
                <a:solidFill>
                  <a:srgbClr val="0432FF"/>
                </a:solidFill>
              </a:rPr>
              <a:t>разрушает</a:t>
            </a:r>
            <a:r>
              <a:rPr sz="2200" noProof="1">
                <a:solidFill>
                  <a:srgbClr val="0432FF"/>
                </a:solidFill>
              </a:rPr>
              <a:t> стереотип</a:t>
            </a:r>
            <a:r>
              <a:rPr lang="ru-RU" sz="2200" noProof="1">
                <a:solidFill>
                  <a:srgbClr val="0432FF"/>
                </a:solidFill>
              </a:rPr>
              <a:t>ы</a:t>
            </a:r>
            <a:endParaRPr sz="2200" noProof="1">
              <a:solidFill>
                <a:srgbClr val="0432FF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20324" y="2817012"/>
            <a:ext cx="17974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200" dirty="0">
                <a:solidFill>
                  <a:srgbClr val="0432FF"/>
                </a:solidFill>
              </a:rPr>
              <a:t>интересуется современным искусством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642663" y="5582785"/>
            <a:ext cx="920327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72 года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851422" y="5627629"/>
            <a:ext cx="1403773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двое детей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455744" y="4816294"/>
            <a:ext cx="782320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женат</a:t>
            </a:r>
            <a:endParaRPr sz="2200" dirty="0">
              <a:solidFill>
                <a:schemeClr val="accent5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CBF3D30-E839-9E63-2933-01F12391B42F}"/>
              </a:ext>
            </a:extLst>
          </p:cNvPr>
          <p:cNvSpPr txBox="1">
            <a:spLocks/>
          </p:cNvSpPr>
          <p:nvPr/>
        </p:nvSpPr>
        <p:spPr>
          <a:xfrm>
            <a:off x="604039" y="436086"/>
            <a:ext cx="4879482" cy="1289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ЦА: </a:t>
            </a:r>
            <a:r>
              <a:rPr lang="en-US" sz="4000" dirty="0"/>
              <a:t> </a:t>
            </a:r>
            <a:r>
              <a:rPr lang="ru-RU" sz="4000" dirty="0"/>
              <a:t>психологические</a:t>
            </a:r>
            <a:r>
              <a:rPr lang="en-US" sz="4000" dirty="0"/>
              <a:t> </a:t>
            </a:r>
            <a:r>
              <a:rPr lang="ru-RU" sz="4000" dirty="0"/>
              <a:t>характеристики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5E038-4A44-CDC0-F3FA-697A828D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9730"/>
          </a:xfrm>
        </p:spPr>
        <p:txBody>
          <a:bodyPr/>
          <a:lstStyle/>
          <a:p>
            <a:r>
              <a:rPr lang="ru-RU" dirty="0"/>
              <a:t>Психографические характеристики 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12CD50-208C-956A-52ED-B521DD112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592"/>
            <a:ext cx="6695941" cy="51992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Образ жизни, ценности, принципы, мечты, страхи, проблемы, кумиры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Скорость принятия решения и взгляд на мир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Консерваторы обычно долго обдумывают покупку, взвешивая все за и против. Новаторы и легко увлекающиеся люди приобретают товары или услуги гораздо проще и более восприимчивы к маркетинговым кампаниям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Принадлежность к ценностным группам / субкультурам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Людям хочется чувствовать принадлежность к определенной группе или ассоциировать себя с кумиром. Поэтому так хорошо продаются товары, которые рекламируют инфлюенсеры.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99A3F4-A154-0EB6-4B34-A579C0D36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141" y="1388050"/>
            <a:ext cx="4657859" cy="25876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5C4B07-C7B3-5C07-D091-B095CFE5F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140" y="4178943"/>
            <a:ext cx="4657859" cy="251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974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1F647174-6C61-EE2D-6129-A39B94396F3B}"/>
              </a:ext>
            </a:extLst>
          </p:cNvPr>
          <p:cNvSpPr txBox="1">
            <a:spLocks/>
          </p:cNvSpPr>
          <p:nvPr/>
        </p:nvSpPr>
        <p:spPr>
          <a:xfrm>
            <a:off x="484051" y="150562"/>
            <a:ext cx="10515600" cy="9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Деление ЦА по скорости принятия инноваций.</a:t>
            </a:r>
            <a:br>
              <a:rPr lang="ru-RU" sz="4000" dirty="0"/>
            </a:br>
            <a:r>
              <a:rPr lang="ru-RU" sz="4000" dirty="0"/>
              <a:t>Цикл принятия решений Джефри Мура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4DE5EA7-CB77-3698-9346-34DF3E014C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7997" y="1635737"/>
            <a:ext cx="8996006" cy="31958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ABF3D4D-396C-E6D9-7685-BDEEB3C5DF54}"/>
              </a:ext>
            </a:extLst>
          </p:cNvPr>
          <p:cNvSpPr txBox="1"/>
          <p:nvPr/>
        </p:nvSpPr>
        <p:spPr>
          <a:xfrm>
            <a:off x="484050" y="1271489"/>
            <a:ext cx="10291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0" i="0" dirty="0">
                <a:solidFill>
                  <a:srgbClr val="212529"/>
                </a:solidFill>
                <a:effectLst/>
              </a:rPr>
              <a:t>Новый продукт или технология последовательно захватывает новую аудиторию. Массовый рынок — это раннее и позднее большинство.</a:t>
            </a:r>
            <a:endParaRPr lang="ru-RU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3D9623-3944-FC94-4344-A8B6F86D2EBC}"/>
              </a:ext>
            </a:extLst>
          </p:cNvPr>
          <p:cNvSpPr txBox="1"/>
          <p:nvPr/>
        </p:nvSpPr>
        <p:spPr>
          <a:xfrm>
            <a:off x="484050" y="4780167"/>
            <a:ext cx="11160082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Между категориями есть разрывы. У каждого сегмента свои ценности, и каналы, из которых они получают сведения о новых продуктах и технологиях, не совпадают. Поэтому перейти в новый сегмент рынка непросто.</a:t>
            </a:r>
            <a:endParaRPr lang="ru-RU" sz="2000" dirty="0">
              <a:solidFill>
                <a:srgbClr val="212529"/>
              </a:solidFill>
            </a:endParaRPr>
          </a:p>
          <a:p>
            <a:pPr algn="l">
              <a:spcBef>
                <a:spcPts val="1000"/>
              </a:spcBef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Разрыв между ранними последователями и ранним большинством такой большой, что это пропасть. И в этой пропасти погибают те продукты, которые используют одну и ту же стратегию для всех.</a:t>
            </a:r>
          </a:p>
        </p:txBody>
      </p:sp>
    </p:spTree>
    <p:extLst>
      <p:ext uri="{BB962C8B-B14F-4D97-AF65-F5344CB8AC3E}">
        <p14:creationId xmlns:p14="http://schemas.microsoft.com/office/powerpoint/2010/main" val="25571535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169E50-B22C-DA92-5993-73541216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2602" y="3967827"/>
            <a:ext cx="820450" cy="107160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843C255-B2C6-0BA2-DC65-8179FD82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683938"/>
            <a:ext cx="11616159" cy="6153805"/>
          </a:xfrm>
        </p:spPr>
        <p:txBody>
          <a:bodyPr>
            <a:noAutofit/>
          </a:bodyPr>
          <a:lstStyle/>
          <a:p>
            <a:pPr algn="l"/>
            <a:r>
              <a:rPr lang="ru-RU" sz="2000" b="1" i="0" dirty="0">
                <a:solidFill>
                  <a:srgbClr val="212529"/>
                </a:solidFill>
                <a:effectLst/>
              </a:rPr>
              <a:t>Новаторы: 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это гики и нерды.</a:t>
            </a:r>
            <a:br>
              <a:rPr lang="ru-RU" sz="2000" b="0" i="0" dirty="0">
                <a:solidFill>
                  <a:srgbClr val="212529"/>
                </a:solidFill>
                <a:effectLst/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Поиск технологических новинок — хобби. Стоят в очередях за новыми Айфонами и делают предзаказ на Яндекс.Станцию. Покупают крутые штуки потому, что это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прикольно</a:t>
            </a:r>
            <a:r>
              <a:rPr lang="en-US" sz="2000" b="1" i="0" dirty="0">
                <a:solidFill>
                  <a:srgbClr val="7030A0"/>
                </a:solidFill>
                <a:effectLst/>
              </a:rPr>
              <a:t>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и круто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, даже если они лагают.</a:t>
            </a:r>
            <a:endParaRPr lang="ru-RU" sz="2000" b="1" i="0" dirty="0">
              <a:solidFill>
                <a:srgbClr val="212529"/>
              </a:solidFill>
              <a:effectLst/>
            </a:endParaRPr>
          </a:p>
          <a:p>
            <a:pPr algn="l"/>
            <a:r>
              <a:rPr lang="ru-RU" sz="2000" b="1" i="0" dirty="0">
                <a:solidFill>
                  <a:srgbClr val="212529"/>
                </a:solidFill>
                <a:effectLst/>
              </a:rPr>
              <a:t>Ранние последователи (провидцы)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:</a:t>
            </a:r>
            <a:br>
              <a:rPr lang="ru-RU" sz="2000" b="0" i="0" dirty="0">
                <a:solidFill>
                  <a:srgbClr val="212529"/>
                </a:solidFill>
                <a:effectLst/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не такие упоротые, как новаторы. Не разбираются в тонкостях, но могут оценить новую технологию за ее преимущества. Полагаются на свое видение и интуицию.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Демонстрация преимущества.</a:t>
            </a:r>
          </a:p>
          <a:p>
            <a:pPr algn="l"/>
            <a:r>
              <a:rPr lang="ru-RU" sz="2000" b="1" i="0" dirty="0">
                <a:solidFill>
                  <a:srgbClr val="212529"/>
                </a:solidFill>
                <a:effectLst/>
              </a:rPr>
              <a:t>Раннее большинство</a:t>
            </a:r>
            <a:br>
              <a:rPr lang="ru-RU" sz="2000" dirty="0">
                <a:solidFill>
                  <a:srgbClr val="212529"/>
                </a:solidFill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Они тоже любят новые технологии, но гораздо больше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прагматики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. Прежде чем покупать новый гаджет или подписку, они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подождут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, пока его протестит кто-то другой, почитают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отзывы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 и тогда решат, что это им подходит. Чтобы завоевать их доверие, сделайте так, чтобы о вашей технологии говорили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авторитетные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 для них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источники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. Проникнуть в этот сегмент значит обеспечить себе стабильную прибыль и рост.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Проверенное решение.</a:t>
            </a:r>
          </a:p>
          <a:p>
            <a:pPr algn="l"/>
            <a:r>
              <a:rPr lang="ru-RU" sz="2000" b="1" i="0" dirty="0">
                <a:solidFill>
                  <a:srgbClr val="212529"/>
                </a:solidFill>
                <a:effectLst/>
              </a:rPr>
              <a:t>Позднее большинство</a:t>
            </a:r>
            <a:br>
              <a:rPr lang="ru-RU" sz="2000" dirty="0">
                <a:solidFill>
                  <a:srgbClr val="212529"/>
                </a:solidFill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Если раннее большинство способно самостоятельно справиться с технологичным продуктом, представители позднего большинства ждут, пока он станет отраслевым стандартом. Покупают у крупных компаний и только если точно уверены. Эта группа тоже составляет около трети рынка.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Простота использования. </a:t>
            </a:r>
            <a:r>
              <a:rPr lang="en-US" sz="2000" b="1" i="0" dirty="0">
                <a:solidFill>
                  <a:srgbClr val="7030A0"/>
                </a:solidFill>
                <a:effectLst/>
              </a:rPr>
              <a:t>Must-have.</a:t>
            </a:r>
            <a:endParaRPr lang="ru-RU" sz="2000" b="1" i="0" dirty="0">
              <a:solidFill>
                <a:srgbClr val="7030A0"/>
              </a:solidFill>
              <a:effectLst/>
            </a:endParaRPr>
          </a:p>
          <a:p>
            <a:pPr algn="l"/>
            <a:r>
              <a:rPr lang="ru-RU" sz="2000" b="1" i="0" dirty="0">
                <a:solidFill>
                  <a:srgbClr val="212529"/>
                </a:solidFill>
                <a:effectLst/>
              </a:rPr>
              <a:t>«Увальни»</a:t>
            </a:r>
            <a:br>
              <a:rPr lang="ru-RU" sz="2000" dirty="0">
                <a:solidFill>
                  <a:srgbClr val="212529"/>
                </a:solidFill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Ничего не хотят знать о новых технологиях. Обучаются со скрипом и только если нет другого выхода. Составляют небольшую часть рынка, так что просто игнорируйте.</a:t>
            </a:r>
            <a:r>
              <a:rPr lang="en-US" sz="2000" b="0" i="0" dirty="0">
                <a:solidFill>
                  <a:srgbClr val="212529"/>
                </a:solidFill>
                <a:effectLst/>
              </a:rPr>
              <a:t>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Низкие цены.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02952B7-5570-0DCE-66BD-A0B7F7AA29CA}"/>
              </a:ext>
            </a:extLst>
          </p:cNvPr>
          <p:cNvSpPr txBox="1">
            <a:spLocks/>
          </p:cNvSpPr>
          <p:nvPr/>
        </p:nvSpPr>
        <p:spPr>
          <a:xfrm>
            <a:off x="433087" y="-10796"/>
            <a:ext cx="10515600" cy="699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Цикл принятия решений Джефри Мура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14E8D3-5225-AE4A-1621-AF3AB0BDAB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722" y="17391"/>
            <a:ext cx="2006278" cy="6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91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581AD-0883-3DBF-9269-CBE117786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44" y="380950"/>
            <a:ext cx="10515600" cy="877603"/>
          </a:xfrm>
        </p:spPr>
        <p:txBody>
          <a:bodyPr/>
          <a:lstStyle/>
          <a:p>
            <a:r>
              <a:rPr lang="ru-RU" dirty="0"/>
              <a:t>Метод персон, пример: ЦА фитнес клуба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F15B71-A265-03DF-2484-4A63B718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944" y="1545320"/>
            <a:ext cx="7502026" cy="27549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Молодые люди, желающие подкачаться, чтобы понравиться противоположному полу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Люди среднего возраста, желающие сбросить вес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Брутальные мужчины, желающие выглядеть ещё брутальнее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Пожилые люди, желающие поддерживать здоровье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94D806-81B9-C01E-AABC-E78253F30B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7276" y="1585197"/>
            <a:ext cx="3550165" cy="2364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5141-356C-D490-A204-C270D1042152}"/>
              </a:ext>
            </a:extLst>
          </p:cNvPr>
          <p:cNvSpPr txBox="1"/>
          <p:nvPr/>
        </p:nvSpPr>
        <p:spPr>
          <a:xfrm>
            <a:off x="2251275" y="4602895"/>
            <a:ext cx="89067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/>
                </a:solidFill>
              </a:rPr>
              <a:t>Иван, 18 лет, студент ВУЗа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0C0"/>
                </a:solidFill>
              </a:rPr>
              <a:t>Павел Петрович, 43 года, менеджер среднего звена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C00000"/>
                </a:solidFill>
              </a:rPr>
              <a:t>Антон, 35 лет, победитель различных фитнес-соревнований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Василиса Петровна, 56 лет, преподаватель ВУЗа</a:t>
            </a:r>
          </a:p>
        </p:txBody>
      </p:sp>
    </p:spTree>
    <p:extLst>
      <p:ext uri="{BB962C8B-B14F-4D97-AF65-F5344CB8AC3E}">
        <p14:creationId xmlns:p14="http://schemas.microsoft.com/office/powerpoint/2010/main" val="25372065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AAE80-2F80-2E1E-44CA-2A1F47A9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95" y="143157"/>
            <a:ext cx="4121426" cy="714090"/>
          </a:xfrm>
        </p:spPr>
        <p:txBody>
          <a:bodyPr/>
          <a:lstStyle/>
          <a:p>
            <a:r>
              <a:rPr lang="ru-RU" dirty="0"/>
              <a:t>Метод персон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EC9E303-A546-CFF6-2CE2-D84BE1364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185" y="-3861"/>
            <a:ext cx="6309814" cy="221822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DAAD9-B2FF-2666-5C76-D459EC583090}"/>
              </a:ext>
            </a:extLst>
          </p:cNvPr>
          <p:cNvSpPr txBox="1"/>
          <p:nvPr/>
        </p:nvSpPr>
        <p:spPr>
          <a:xfrm>
            <a:off x="430695" y="977348"/>
            <a:ext cx="5665304" cy="576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000" b="1" dirty="0"/>
              <a:t>Метод персон</a:t>
            </a:r>
            <a:r>
              <a:rPr lang="ru-RU" sz="2000" dirty="0"/>
              <a:t> — это способ описания ЦА.</a:t>
            </a:r>
            <a:br>
              <a:rPr lang="ru-RU" sz="2000" dirty="0"/>
            </a:br>
            <a:r>
              <a:rPr lang="ru-RU" sz="2000" dirty="0"/>
              <a:t>Его цель — создать нескольких персонажей с характеристиками потенциальных пользователей продукта.</a:t>
            </a:r>
            <a:br>
              <a:rPr lang="ru-RU" sz="2000" dirty="0"/>
            </a:br>
            <a:r>
              <a:rPr lang="ru-RU" sz="2000" dirty="0"/>
              <a:t>Каждый персонаж — это собирательный образ одной группы вашей целевой аудитории.</a:t>
            </a:r>
            <a:br>
              <a:rPr lang="ru-RU" sz="2000" dirty="0"/>
            </a:br>
            <a:r>
              <a:rPr lang="ru-RU" sz="2000" dirty="0"/>
              <a:t>Рекомендуется составлять до 4-х персон.</a:t>
            </a:r>
            <a:br>
              <a:rPr lang="ru-RU" sz="2000" dirty="0"/>
            </a:br>
            <a:r>
              <a:rPr lang="ru-RU" sz="2000" dirty="0"/>
              <a:t>Большее количество — расфокусировка, будет только мешать в принятии решений.</a:t>
            </a:r>
          </a:p>
          <a:p>
            <a:pPr>
              <a:spcBef>
                <a:spcPts val="1000"/>
              </a:spcBef>
            </a:pPr>
            <a:r>
              <a:rPr lang="ru-RU" sz="2000" dirty="0"/>
              <a:t>Включает разделы: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имя, фотография,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демографические данные,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предыстория (предыдущий опыт использования продуктов или услуг для закрытия потребностей пользователя),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цели (зачем пользователи покупают ваш продукт),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мотивацию («возможность простого создания классного ролика из фотографий),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барьеры (что потенциально мешает использовать ваш продукт)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3DE76E-E925-42F4-2AAA-659FD3FF75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81424"/>
            <a:ext cx="6096000" cy="45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84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B7B6DB-2B50-EF50-37EE-FE5E561DC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40" y="365125"/>
            <a:ext cx="10515600" cy="973345"/>
          </a:xfrm>
        </p:spPr>
        <p:txBody>
          <a:bodyPr/>
          <a:lstStyle/>
          <a:p>
            <a:r>
              <a:rPr lang="ru-RU" dirty="0"/>
              <a:t>Метод персон — как составить портреты?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9C6127-1883-4E8A-7D92-145B95B58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3" y="1308403"/>
            <a:ext cx="6781800" cy="526981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Придумывать персоны, основываясь только на своем опыте, не самая хорошая идея. Фиктивный персонаж может быть полезен как набросок. Для разработки продукта он не только не поможет в принятии решений, но и может привести к ложным выводам и гипотезам.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b="1" i="0" dirty="0">
                <a:solidFill>
                  <a:srgbClr val="292929"/>
                </a:solidFill>
                <a:effectLst/>
                <a:latin typeface="sohne"/>
              </a:rPr>
              <a:t>Шаг 1. Исследование и сбор данных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b="0" i="0" dirty="0">
                <a:solidFill>
                  <a:srgbClr val="292929"/>
                </a:solidFill>
                <a:effectLst/>
                <a:latin typeface="source-serif-pro"/>
              </a:rPr>
              <a:t>Опросы или интервью. Когда нет времени или бюджета — смотрим готовые маркетинговые исследования, социальные сети.</a:t>
            </a:r>
            <a:endParaRPr lang="ru-RU" sz="2200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200" b="1" i="0" dirty="0">
                <a:solidFill>
                  <a:srgbClr val="292929"/>
                </a:solidFill>
                <a:effectLst/>
                <a:latin typeface="sohne"/>
              </a:rPr>
              <a:t>Шаг 2. Обработка данных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b="0" i="0" dirty="0">
                <a:solidFill>
                  <a:srgbClr val="292929"/>
                </a:solidFill>
                <a:effectLst/>
                <a:latin typeface="source-serif-pro"/>
              </a:rPr>
              <a:t>Сгруппировать и проанализировать. Выделить кластеры и описать представителей «кластера» в виде персоны.</a:t>
            </a:r>
            <a:endParaRPr lang="ru-RU" sz="2200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2200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2200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B4BB25-503B-56B7-0289-B9D0C2AAAC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477" y="3555033"/>
            <a:ext cx="5054775" cy="33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207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21360" y="148556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Карта эмпатии (</a:t>
            </a:r>
            <a:r>
              <a:rPr dirty="0"/>
              <a:t>Empathy map</a:t>
            </a:r>
            <a:r>
              <a:rPr lang="ru-RU" dirty="0"/>
              <a:t>)</a:t>
            </a:r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440" y="949135"/>
            <a:ext cx="10374289" cy="59088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47E4A-28C5-B4B6-110A-8C2ED522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1548"/>
          </a:xfrm>
        </p:spPr>
        <p:txBody>
          <a:bodyPr/>
          <a:lstStyle/>
          <a:p>
            <a:r>
              <a:rPr lang="ru-RU" dirty="0"/>
              <a:t>Что нужно уметь продакту?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D90264-A137-981D-2A90-4BCAD1618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674"/>
            <a:ext cx="10515600" cy="51061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Понимать потребность рынка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пользователи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думаем со стороны пользователя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разговариваем с пользователем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Уметь выбрать самое важное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приоритезация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выдвигаем гипотезы и ставим эксперименты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Уметь довести задачу до реализации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разработчики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процессы разработки / управление проектом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Проанализировать результаты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аналитика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верим только числам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выдвигаем гипотезы и ставим эксперименты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Показать рост прибыли руководству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бизнес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верим только числам</a:t>
            </a:r>
          </a:p>
        </p:txBody>
      </p:sp>
    </p:spTree>
    <p:extLst>
      <p:ext uri="{BB962C8B-B14F-4D97-AF65-F5344CB8AC3E}">
        <p14:creationId xmlns:p14="http://schemas.microsoft.com/office/powerpoint/2010/main" val="26420651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8394" y="233194"/>
            <a:ext cx="107188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Пример карты эмпатии (для метода персон)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05118" y="5306209"/>
            <a:ext cx="2700020" cy="14398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/>
              <a:t>Ценности: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Семья на первом месте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При оценке товара важно качество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33485" y="1104889"/>
            <a:ext cx="34975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/>
              <a:t>О чем думает и что чувствует?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42766" y="4646800"/>
            <a:ext cx="25520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latin typeface="Arial"/>
                <a:cs typeface="Arial"/>
              </a:rPr>
              <a:t>Что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00" dirty="0">
                <a:latin typeface="Arial"/>
                <a:cs typeface="Arial"/>
              </a:rPr>
              <a:t>говорит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55" dirty="0">
                <a:latin typeface="Arial"/>
                <a:cs typeface="Arial"/>
              </a:rPr>
              <a:t>и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75" dirty="0">
                <a:latin typeface="Arial"/>
                <a:cs typeface="Arial"/>
              </a:rPr>
              <a:t>делает?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483" y="5297474"/>
            <a:ext cx="3280120" cy="1558504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lang="ru-RU" sz="2000" b="1" dirty="0"/>
              <a:t>Основные боли:</a:t>
            </a:r>
          </a:p>
          <a:p>
            <a:pPr marL="180000" indent="-180000">
              <a:lnSpc>
                <a:spcPct val="80000"/>
              </a:lnSpc>
              <a:spcBef>
                <a:spcPts val="47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Боится опоздать на работу</a:t>
            </a:r>
          </a:p>
          <a:p>
            <a:pPr marL="180000" marR="5080" indent="-180000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Боится, что в новом телефоне будут проблемы с ПО</a:t>
            </a:r>
          </a:p>
        </p:txBody>
      </p:sp>
      <p:sp>
        <p:nvSpPr>
          <p:cNvPr id="8" name="object 8"/>
          <p:cNvSpPr/>
          <p:nvPr/>
        </p:nvSpPr>
        <p:spPr>
          <a:xfrm>
            <a:off x="1493949" y="1348091"/>
            <a:ext cx="3699885" cy="1592988"/>
          </a:xfrm>
          <a:custGeom>
            <a:avLst/>
            <a:gdLst/>
            <a:ahLst/>
            <a:cxnLst/>
            <a:rect l="l" t="t" r="r" b="b"/>
            <a:pathLst>
              <a:path w="2700020" h="1569085">
                <a:moveTo>
                  <a:pt x="2699999" y="1568867"/>
                </a:moveTo>
                <a:lnTo>
                  <a:pt x="0" y="0"/>
                </a:lnTo>
              </a:path>
            </a:pathLst>
          </a:custGeom>
          <a:ln w="9524">
            <a:solidFill>
              <a:srgbClr val="CED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627719" y="1343328"/>
            <a:ext cx="6974840" cy="3901440"/>
            <a:chOff x="2627719" y="1343328"/>
            <a:chExt cx="6974840" cy="3901440"/>
          </a:xfrm>
        </p:grpSpPr>
        <p:sp>
          <p:nvSpPr>
            <p:cNvPr id="10" name="object 10"/>
            <p:cNvSpPr/>
            <p:nvPr/>
          </p:nvSpPr>
          <p:spPr>
            <a:xfrm>
              <a:off x="5308244" y="2483999"/>
              <a:ext cx="1543685" cy="1543685"/>
            </a:xfrm>
            <a:custGeom>
              <a:avLst/>
              <a:gdLst/>
              <a:ahLst/>
              <a:cxnLst/>
              <a:rect l="l" t="t" r="r" b="b"/>
              <a:pathLst>
                <a:path w="1543684" h="1543685">
                  <a:moveTo>
                    <a:pt x="771796" y="1543593"/>
                  </a:moveTo>
                  <a:lnTo>
                    <a:pt x="722987" y="1542075"/>
                  </a:lnTo>
                  <a:lnTo>
                    <a:pt x="674984" y="1537580"/>
                  </a:lnTo>
                  <a:lnTo>
                    <a:pt x="627878" y="1530199"/>
                  </a:lnTo>
                  <a:lnTo>
                    <a:pt x="581760" y="1520022"/>
                  </a:lnTo>
                  <a:lnTo>
                    <a:pt x="536720" y="1507140"/>
                  </a:lnTo>
                  <a:lnTo>
                    <a:pt x="492848" y="1491643"/>
                  </a:lnTo>
                  <a:lnTo>
                    <a:pt x="450235" y="1473621"/>
                  </a:lnTo>
                  <a:lnTo>
                    <a:pt x="408971" y="1453165"/>
                  </a:lnTo>
                  <a:lnTo>
                    <a:pt x="369146" y="1430366"/>
                  </a:lnTo>
                  <a:lnTo>
                    <a:pt x="330852" y="1405313"/>
                  </a:lnTo>
                  <a:lnTo>
                    <a:pt x="294178" y="1378097"/>
                  </a:lnTo>
                  <a:lnTo>
                    <a:pt x="259215" y="1348809"/>
                  </a:lnTo>
                  <a:lnTo>
                    <a:pt x="226054" y="1317539"/>
                  </a:lnTo>
                  <a:lnTo>
                    <a:pt x="194783" y="1284377"/>
                  </a:lnTo>
                  <a:lnTo>
                    <a:pt x="165495" y="1249414"/>
                  </a:lnTo>
                  <a:lnTo>
                    <a:pt x="138280" y="1212741"/>
                  </a:lnTo>
                  <a:lnTo>
                    <a:pt x="113227" y="1174446"/>
                  </a:lnTo>
                  <a:lnTo>
                    <a:pt x="90428" y="1134622"/>
                  </a:lnTo>
                  <a:lnTo>
                    <a:pt x="69972" y="1093358"/>
                  </a:lnTo>
                  <a:lnTo>
                    <a:pt x="51950" y="1050745"/>
                  </a:lnTo>
                  <a:lnTo>
                    <a:pt x="36453" y="1006873"/>
                  </a:lnTo>
                  <a:lnTo>
                    <a:pt x="23571" y="961833"/>
                  </a:lnTo>
                  <a:lnTo>
                    <a:pt x="13394" y="915715"/>
                  </a:lnTo>
                  <a:lnTo>
                    <a:pt x="6013" y="868609"/>
                  </a:lnTo>
                  <a:lnTo>
                    <a:pt x="1518" y="820606"/>
                  </a:lnTo>
                  <a:lnTo>
                    <a:pt x="0" y="771796"/>
                  </a:lnTo>
                  <a:lnTo>
                    <a:pt x="1518" y="722987"/>
                  </a:lnTo>
                  <a:lnTo>
                    <a:pt x="6013" y="674984"/>
                  </a:lnTo>
                  <a:lnTo>
                    <a:pt x="13394" y="627878"/>
                  </a:lnTo>
                  <a:lnTo>
                    <a:pt x="23571" y="581760"/>
                  </a:lnTo>
                  <a:lnTo>
                    <a:pt x="36453" y="536720"/>
                  </a:lnTo>
                  <a:lnTo>
                    <a:pt x="51950" y="492848"/>
                  </a:lnTo>
                  <a:lnTo>
                    <a:pt x="69972" y="450235"/>
                  </a:lnTo>
                  <a:lnTo>
                    <a:pt x="90428" y="408971"/>
                  </a:lnTo>
                  <a:lnTo>
                    <a:pt x="113227" y="369146"/>
                  </a:lnTo>
                  <a:lnTo>
                    <a:pt x="138280" y="330852"/>
                  </a:lnTo>
                  <a:lnTo>
                    <a:pt x="165495" y="294178"/>
                  </a:lnTo>
                  <a:lnTo>
                    <a:pt x="194783" y="259215"/>
                  </a:lnTo>
                  <a:lnTo>
                    <a:pt x="226054" y="226054"/>
                  </a:lnTo>
                  <a:lnTo>
                    <a:pt x="259215" y="194783"/>
                  </a:lnTo>
                  <a:lnTo>
                    <a:pt x="294178" y="165495"/>
                  </a:lnTo>
                  <a:lnTo>
                    <a:pt x="330852" y="138280"/>
                  </a:lnTo>
                  <a:lnTo>
                    <a:pt x="369146" y="113227"/>
                  </a:lnTo>
                  <a:lnTo>
                    <a:pt x="408971" y="90428"/>
                  </a:lnTo>
                  <a:lnTo>
                    <a:pt x="450235" y="69972"/>
                  </a:lnTo>
                  <a:lnTo>
                    <a:pt x="492848" y="51950"/>
                  </a:lnTo>
                  <a:lnTo>
                    <a:pt x="536720" y="36453"/>
                  </a:lnTo>
                  <a:lnTo>
                    <a:pt x="581760" y="23571"/>
                  </a:lnTo>
                  <a:lnTo>
                    <a:pt x="627878" y="13394"/>
                  </a:lnTo>
                  <a:lnTo>
                    <a:pt x="674984" y="6013"/>
                  </a:lnTo>
                  <a:lnTo>
                    <a:pt x="722987" y="1518"/>
                  </a:lnTo>
                  <a:lnTo>
                    <a:pt x="771796" y="0"/>
                  </a:lnTo>
                  <a:lnTo>
                    <a:pt x="822770" y="1683"/>
                  </a:lnTo>
                  <a:lnTo>
                    <a:pt x="873244" y="6693"/>
                  </a:lnTo>
                  <a:lnTo>
                    <a:pt x="923070" y="14966"/>
                  </a:lnTo>
                  <a:lnTo>
                    <a:pt x="972096" y="26442"/>
                  </a:lnTo>
                  <a:lnTo>
                    <a:pt x="1020173" y="41057"/>
                  </a:lnTo>
                  <a:lnTo>
                    <a:pt x="1067150" y="58749"/>
                  </a:lnTo>
                  <a:lnTo>
                    <a:pt x="1112879" y="79457"/>
                  </a:lnTo>
                  <a:lnTo>
                    <a:pt x="1157209" y="103118"/>
                  </a:lnTo>
                  <a:lnTo>
                    <a:pt x="1199990" y="129670"/>
                  </a:lnTo>
                  <a:lnTo>
                    <a:pt x="1241072" y="159052"/>
                  </a:lnTo>
                  <a:lnTo>
                    <a:pt x="1280305" y="191200"/>
                  </a:lnTo>
                  <a:lnTo>
                    <a:pt x="1317540" y="226054"/>
                  </a:lnTo>
                  <a:lnTo>
                    <a:pt x="1352393" y="263288"/>
                  </a:lnTo>
                  <a:lnTo>
                    <a:pt x="1384541" y="302521"/>
                  </a:lnTo>
                  <a:lnTo>
                    <a:pt x="1413923" y="343603"/>
                  </a:lnTo>
                  <a:lnTo>
                    <a:pt x="1440475" y="386384"/>
                  </a:lnTo>
                  <a:lnTo>
                    <a:pt x="1464136" y="430714"/>
                  </a:lnTo>
                  <a:lnTo>
                    <a:pt x="1484844" y="476443"/>
                  </a:lnTo>
                  <a:lnTo>
                    <a:pt x="1502536" y="523420"/>
                  </a:lnTo>
                  <a:lnTo>
                    <a:pt x="1517151" y="571497"/>
                  </a:lnTo>
                  <a:lnTo>
                    <a:pt x="1528627" y="620523"/>
                  </a:lnTo>
                  <a:lnTo>
                    <a:pt x="1536900" y="670348"/>
                  </a:lnTo>
                  <a:lnTo>
                    <a:pt x="1541910" y="720823"/>
                  </a:lnTo>
                  <a:lnTo>
                    <a:pt x="1543593" y="771796"/>
                  </a:lnTo>
                  <a:lnTo>
                    <a:pt x="1542075" y="820606"/>
                  </a:lnTo>
                  <a:lnTo>
                    <a:pt x="1537580" y="868609"/>
                  </a:lnTo>
                  <a:lnTo>
                    <a:pt x="1530199" y="915715"/>
                  </a:lnTo>
                  <a:lnTo>
                    <a:pt x="1520022" y="961833"/>
                  </a:lnTo>
                  <a:lnTo>
                    <a:pt x="1507140" y="1006873"/>
                  </a:lnTo>
                  <a:lnTo>
                    <a:pt x="1491643" y="1050745"/>
                  </a:lnTo>
                  <a:lnTo>
                    <a:pt x="1473621" y="1093358"/>
                  </a:lnTo>
                  <a:lnTo>
                    <a:pt x="1453165" y="1134622"/>
                  </a:lnTo>
                  <a:lnTo>
                    <a:pt x="1430366" y="1174446"/>
                  </a:lnTo>
                  <a:lnTo>
                    <a:pt x="1405313" y="1212741"/>
                  </a:lnTo>
                  <a:lnTo>
                    <a:pt x="1378098" y="1249414"/>
                  </a:lnTo>
                  <a:lnTo>
                    <a:pt x="1348810" y="1284377"/>
                  </a:lnTo>
                  <a:lnTo>
                    <a:pt x="1317539" y="1317539"/>
                  </a:lnTo>
                  <a:lnTo>
                    <a:pt x="1284378" y="1348809"/>
                  </a:lnTo>
                  <a:lnTo>
                    <a:pt x="1249415" y="1378097"/>
                  </a:lnTo>
                  <a:lnTo>
                    <a:pt x="1212741" y="1405313"/>
                  </a:lnTo>
                  <a:lnTo>
                    <a:pt x="1174446" y="1430366"/>
                  </a:lnTo>
                  <a:lnTo>
                    <a:pt x="1134622" y="1453165"/>
                  </a:lnTo>
                  <a:lnTo>
                    <a:pt x="1093358" y="1473621"/>
                  </a:lnTo>
                  <a:lnTo>
                    <a:pt x="1050745" y="1491643"/>
                  </a:lnTo>
                  <a:lnTo>
                    <a:pt x="1006873" y="1507140"/>
                  </a:lnTo>
                  <a:lnTo>
                    <a:pt x="961833" y="1520022"/>
                  </a:lnTo>
                  <a:lnTo>
                    <a:pt x="915715" y="1530199"/>
                  </a:lnTo>
                  <a:lnTo>
                    <a:pt x="868609" y="1537580"/>
                  </a:lnTo>
                  <a:lnTo>
                    <a:pt x="820606" y="1542075"/>
                  </a:lnTo>
                  <a:lnTo>
                    <a:pt x="771796" y="154359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2481" y="1348090"/>
              <a:ext cx="6965315" cy="3891915"/>
            </a:xfrm>
            <a:custGeom>
              <a:avLst/>
              <a:gdLst/>
              <a:ahLst/>
              <a:cxnLst/>
              <a:rect l="l" t="t" r="r" b="b"/>
              <a:pathLst>
                <a:path w="6965315" h="3891915">
                  <a:moveTo>
                    <a:pt x="4264896" y="1568866"/>
                  </a:moveTo>
                  <a:lnTo>
                    <a:pt x="6964896" y="0"/>
                  </a:lnTo>
                </a:path>
                <a:path w="6965315" h="3891915">
                  <a:moveTo>
                    <a:pt x="6937056" y="3891754"/>
                  </a:moveTo>
                  <a:lnTo>
                    <a:pt x="4237056" y="2322888"/>
                  </a:lnTo>
                </a:path>
                <a:path w="6965315" h="3891915">
                  <a:moveTo>
                    <a:pt x="0" y="3891755"/>
                  </a:moveTo>
                  <a:lnTo>
                    <a:pt x="2699999" y="2322888"/>
                  </a:lnTo>
                </a:path>
              </a:pathLst>
            </a:custGeom>
            <a:ln w="9524">
              <a:solidFill>
                <a:srgbClr val="CED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91393" y="4143229"/>
            <a:ext cx="157419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50" dirty="0">
                <a:solidFill>
                  <a:srgbClr val="0034EC"/>
                </a:solidFill>
                <a:cs typeface="Arial"/>
              </a:rPr>
              <a:t>Ольга,</a:t>
            </a:r>
            <a:r>
              <a:rPr b="1" dirty="0">
                <a:solidFill>
                  <a:srgbClr val="0034EC"/>
                </a:solidFill>
                <a:cs typeface="Arial"/>
              </a:rPr>
              <a:t> </a:t>
            </a:r>
            <a:r>
              <a:rPr b="1" spc="-50" dirty="0">
                <a:solidFill>
                  <a:srgbClr val="0034EC"/>
                </a:solidFill>
                <a:cs typeface="Arial"/>
              </a:rPr>
              <a:t>31</a:t>
            </a:r>
            <a:r>
              <a:rPr b="1" dirty="0">
                <a:solidFill>
                  <a:srgbClr val="0034EC"/>
                </a:solidFill>
                <a:cs typeface="Arial"/>
              </a:rPr>
              <a:t> </a:t>
            </a:r>
            <a:r>
              <a:rPr b="1" spc="70" dirty="0">
                <a:solidFill>
                  <a:srgbClr val="0034EC"/>
                </a:solidFill>
                <a:cs typeface="Arial"/>
              </a:rPr>
              <a:t>год</a:t>
            </a:r>
            <a:endParaRPr dirty="0"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33485" y="5129788"/>
            <a:ext cx="1776169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55"/>
              </a:spcBef>
            </a:pPr>
            <a:r>
              <a:rPr lang="ru-RU" sz="2000" dirty="0"/>
              <a:t>Ищет информацию в интернете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411257" y="5096312"/>
            <a:ext cx="1739264" cy="51847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55"/>
              </a:spcBef>
            </a:pPr>
            <a:r>
              <a:rPr sz="2000" dirty="0"/>
              <a:t>Читает отзывы на сайтах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95338" y="1886703"/>
            <a:ext cx="2700020" cy="2633782"/>
          </a:xfrm>
          <a:prstGeom prst="rect">
            <a:avLst/>
          </a:prstGeom>
        </p:spPr>
        <p:txBody>
          <a:bodyPr vert="horz" wrap="square" lIns="0" tIns="19685" rIns="0" bIns="0" rtlCol="0">
            <a:noAutofit/>
          </a:bodyPr>
          <a:lstStyle/>
          <a:p>
            <a:pPr marL="12700" marR="5080">
              <a:spcBef>
                <a:spcPts val="500"/>
              </a:spcBef>
            </a:pPr>
            <a:r>
              <a:rPr lang="ru-RU" sz="2000" b="1" dirty="0"/>
              <a:t>Что слышит?</a:t>
            </a:r>
            <a:endParaRPr lang="ru-RU" sz="2000" dirty="0"/>
          </a:p>
          <a:p>
            <a:pPr marL="180000" marR="508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Услышав рекламу по ТВ, переключает канал</a:t>
            </a:r>
          </a:p>
          <a:p>
            <a:pPr marL="180000" marR="508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 машине не меняет волну радио, когда слышит рекламу</a:t>
            </a:r>
          </a:p>
          <a:p>
            <a:pPr marL="180000" marR="508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Советуется с семьёй при покупке товара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026796" y="1603757"/>
            <a:ext cx="1841778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55"/>
              </a:spcBef>
            </a:pPr>
            <a:r>
              <a:rPr sz="2000" dirty="0"/>
              <a:t>Волнует рост цен на товары и услуги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325199" y="1603757"/>
            <a:ext cx="1739264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55"/>
              </a:spcBef>
            </a:pPr>
            <a:r>
              <a:rPr sz="2000" dirty="0"/>
              <a:t>Недовольна камерой смартфона</a:t>
            </a: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9595" y="2750347"/>
            <a:ext cx="661662" cy="10096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507037-1122-47BA-5779-58A21745F437}"/>
              </a:ext>
            </a:extLst>
          </p:cNvPr>
          <p:cNvSpPr txBox="1"/>
          <p:nvPr/>
        </p:nvSpPr>
        <p:spPr>
          <a:xfrm>
            <a:off x="8995464" y="1886703"/>
            <a:ext cx="2700020" cy="2476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000" b="1" dirty="0"/>
              <a:t>Что видит?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Ездит в офис на машине — баннеры вдоль дороги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Смотрит </a:t>
            </a:r>
            <a:r>
              <a:rPr lang="en" sz="2000" dirty="0"/>
              <a:t>YouTube-shorts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 вечерам смотрит сериалы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57" y="-12700"/>
            <a:ext cx="7044267" cy="3232573"/>
            <a:chOff x="17893" y="-9525"/>
            <a:chExt cx="5283200" cy="2424430"/>
          </a:xfrm>
        </p:grpSpPr>
        <p:sp>
          <p:nvSpPr>
            <p:cNvPr id="3" name="object 3"/>
            <p:cNvSpPr/>
            <p:nvPr/>
          </p:nvSpPr>
          <p:spPr>
            <a:xfrm>
              <a:off x="2919069" y="136057"/>
              <a:ext cx="2266315" cy="2266315"/>
            </a:xfrm>
            <a:custGeom>
              <a:avLst/>
              <a:gdLst/>
              <a:ahLst/>
              <a:cxnLst/>
              <a:rect l="l" t="t" r="r" b="b"/>
              <a:pathLst>
                <a:path w="2266315" h="2266315">
                  <a:moveTo>
                    <a:pt x="1133030" y="2266061"/>
                  </a:moveTo>
                  <a:lnTo>
                    <a:pt x="1085136" y="2265067"/>
                  </a:lnTo>
                  <a:lnTo>
                    <a:pt x="1037748" y="2262112"/>
                  </a:lnTo>
                  <a:lnTo>
                    <a:pt x="990905" y="2257234"/>
                  </a:lnTo>
                  <a:lnTo>
                    <a:pt x="944649" y="2250472"/>
                  </a:lnTo>
                  <a:lnTo>
                    <a:pt x="899017" y="2241867"/>
                  </a:lnTo>
                  <a:lnTo>
                    <a:pt x="854049" y="2231458"/>
                  </a:lnTo>
                  <a:lnTo>
                    <a:pt x="809784" y="2219283"/>
                  </a:lnTo>
                  <a:lnTo>
                    <a:pt x="766262" y="2205383"/>
                  </a:lnTo>
                  <a:lnTo>
                    <a:pt x="723522" y="2189796"/>
                  </a:lnTo>
                  <a:lnTo>
                    <a:pt x="681603" y="2172561"/>
                  </a:lnTo>
                  <a:lnTo>
                    <a:pt x="640545" y="2153720"/>
                  </a:lnTo>
                  <a:lnTo>
                    <a:pt x="600387" y="2133309"/>
                  </a:lnTo>
                  <a:lnTo>
                    <a:pt x="561168" y="2111370"/>
                  </a:lnTo>
                  <a:lnTo>
                    <a:pt x="522928" y="2087940"/>
                  </a:lnTo>
                  <a:lnTo>
                    <a:pt x="485706" y="2063060"/>
                  </a:lnTo>
                  <a:lnTo>
                    <a:pt x="449540" y="2036769"/>
                  </a:lnTo>
                  <a:lnTo>
                    <a:pt x="414472" y="2009106"/>
                  </a:lnTo>
                  <a:lnTo>
                    <a:pt x="380540" y="1980110"/>
                  </a:lnTo>
                  <a:lnTo>
                    <a:pt x="347782" y="1949821"/>
                  </a:lnTo>
                  <a:lnTo>
                    <a:pt x="316240" y="1918279"/>
                  </a:lnTo>
                  <a:lnTo>
                    <a:pt x="285951" y="1885521"/>
                  </a:lnTo>
                  <a:lnTo>
                    <a:pt x="256955" y="1851589"/>
                  </a:lnTo>
                  <a:lnTo>
                    <a:pt x="229292" y="1816521"/>
                  </a:lnTo>
                  <a:lnTo>
                    <a:pt x="203001" y="1780355"/>
                  </a:lnTo>
                  <a:lnTo>
                    <a:pt x="178121" y="1743133"/>
                  </a:lnTo>
                  <a:lnTo>
                    <a:pt x="154691" y="1704893"/>
                  </a:lnTo>
                  <a:lnTo>
                    <a:pt x="132752" y="1665674"/>
                  </a:lnTo>
                  <a:lnTo>
                    <a:pt x="112341" y="1625516"/>
                  </a:lnTo>
                  <a:lnTo>
                    <a:pt x="93499" y="1584458"/>
                  </a:lnTo>
                  <a:lnTo>
                    <a:pt x="76265" y="1542539"/>
                  </a:lnTo>
                  <a:lnTo>
                    <a:pt x="60678" y="1499799"/>
                  </a:lnTo>
                  <a:lnTo>
                    <a:pt x="46778" y="1456277"/>
                  </a:lnTo>
                  <a:lnTo>
                    <a:pt x="34603" y="1412012"/>
                  </a:lnTo>
                  <a:lnTo>
                    <a:pt x="24194" y="1367044"/>
                  </a:lnTo>
                  <a:lnTo>
                    <a:pt x="15589" y="1321412"/>
                  </a:lnTo>
                  <a:lnTo>
                    <a:pt x="8827" y="1275155"/>
                  </a:lnTo>
                  <a:lnTo>
                    <a:pt x="3949" y="1228313"/>
                  </a:lnTo>
                  <a:lnTo>
                    <a:pt x="993" y="1180925"/>
                  </a:lnTo>
                  <a:lnTo>
                    <a:pt x="0" y="1133030"/>
                  </a:lnTo>
                  <a:lnTo>
                    <a:pt x="1100" y="1083072"/>
                  </a:lnTo>
                  <a:lnTo>
                    <a:pt x="4385" y="1033407"/>
                  </a:lnTo>
                  <a:lnTo>
                    <a:pt x="9826" y="984100"/>
                  </a:lnTo>
                  <a:lnTo>
                    <a:pt x="17396" y="935217"/>
                  </a:lnTo>
                  <a:lnTo>
                    <a:pt x="27069" y="886823"/>
                  </a:lnTo>
                  <a:lnTo>
                    <a:pt x="38818" y="838983"/>
                  </a:lnTo>
                  <a:lnTo>
                    <a:pt x="52615" y="791762"/>
                  </a:lnTo>
                  <a:lnTo>
                    <a:pt x="68433" y="745225"/>
                  </a:lnTo>
                  <a:lnTo>
                    <a:pt x="86246" y="699438"/>
                  </a:lnTo>
                  <a:lnTo>
                    <a:pt x="106027" y="654466"/>
                  </a:lnTo>
                  <a:lnTo>
                    <a:pt x="127748" y="610375"/>
                  </a:lnTo>
                  <a:lnTo>
                    <a:pt x="151382" y="567228"/>
                  </a:lnTo>
                  <a:lnTo>
                    <a:pt x="176903" y="525093"/>
                  </a:lnTo>
                  <a:lnTo>
                    <a:pt x="204283" y="484033"/>
                  </a:lnTo>
                  <a:lnTo>
                    <a:pt x="233495" y="444114"/>
                  </a:lnTo>
                  <a:lnTo>
                    <a:pt x="264513" y="405402"/>
                  </a:lnTo>
                  <a:lnTo>
                    <a:pt x="297309" y="367961"/>
                  </a:lnTo>
                  <a:lnTo>
                    <a:pt x="331856" y="331857"/>
                  </a:lnTo>
                  <a:lnTo>
                    <a:pt x="367961" y="297309"/>
                  </a:lnTo>
                  <a:lnTo>
                    <a:pt x="405402" y="264513"/>
                  </a:lnTo>
                  <a:lnTo>
                    <a:pt x="444114" y="233495"/>
                  </a:lnTo>
                  <a:lnTo>
                    <a:pt x="484033" y="204283"/>
                  </a:lnTo>
                  <a:lnTo>
                    <a:pt x="525093" y="176903"/>
                  </a:lnTo>
                  <a:lnTo>
                    <a:pt x="567228" y="151382"/>
                  </a:lnTo>
                  <a:lnTo>
                    <a:pt x="610375" y="127748"/>
                  </a:lnTo>
                  <a:lnTo>
                    <a:pt x="654466" y="106027"/>
                  </a:lnTo>
                  <a:lnTo>
                    <a:pt x="699438" y="86246"/>
                  </a:lnTo>
                  <a:lnTo>
                    <a:pt x="745225" y="68433"/>
                  </a:lnTo>
                  <a:lnTo>
                    <a:pt x="791762" y="52615"/>
                  </a:lnTo>
                  <a:lnTo>
                    <a:pt x="838983" y="38818"/>
                  </a:lnTo>
                  <a:lnTo>
                    <a:pt x="886823" y="27069"/>
                  </a:lnTo>
                  <a:lnTo>
                    <a:pt x="935217" y="17396"/>
                  </a:lnTo>
                  <a:lnTo>
                    <a:pt x="984100" y="9826"/>
                  </a:lnTo>
                  <a:lnTo>
                    <a:pt x="1033407" y="4385"/>
                  </a:lnTo>
                  <a:lnTo>
                    <a:pt x="1083072" y="1100"/>
                  </a:lnTo>
                  <a:lnTo>
                    <a:pt x="1133030" y="0"/>
                  </a:lnTo>
                  <a:lnTo>
                    <a:pt x="1180925" y="993"/>
                  </a:lnTo>
                  <a:lnTo>
                    <a:pt x="1228313" y="3949"/>
                  </a:lnTo>
                  <a:lnTo>
                    <a:pt x="1275155" y="8827"/>
                  </a:lnTo>
                  <a:lnTo>
                    <a:pt x="1321412" y="15589"/>
                  </a:lnTo>
                  <a:lnTo>
                    <a:pt x="1367044" y="24194"/>
                  </a:lnTo>
                  <a:lnTo>
                    <a:pt x="1412012" y="34603"/>
                  </a:lnTo>
                  <a:lnTo>
                    <a:pt x="1456277" y="46778"/>
                  </a:lnTo>
                  <a:lnTo>
                    <a:pt x="1499799" y="60678"/>
                  </a:lnTo>
                  <a:lnTo>
                    <a:pt x="1542539" y="76265"/>
                  </a:lnTo>
                  <a:lnTo>
                    <a:pt x="1584458" y="93499"/>
                  </a:lnTo>
                  <a:lnTo>
                    <a:pt x="1625516" y="112341"/>
                  </a:lnTo>
                  <a:lnTo>
                    <a:pt x="1665674" y="132752"/>
                  </a:lnTo>
                  <a:lnTo>
                    <a:pt x="1704893" y="154691"/>
                  </a:lnTo>
                  <a:lnTo>
                    <a:pt x="1743133" y="178121"/>
                  </a:lnTo>
                  <a:lnTo>
                    <a:pt x="1780355" y="203001"/>
                  </a:lnTo>
                  <a:lnTo>
                    <a:pt x="1816520" y="229292"/>
                  </a:lnTo>
                  <a:lnTo>
                    <a:pt x="1851589" y="256955"/>
                  </a:lnTo>
                  <a:lnTo>
                    <a:pt x="1885521" y="285951"/>
                  </a:lnTo>
                  <a:lnTo>
                    <a:pt x="1918279" y="316240"/>
                  </a:lnTo>
                  <a:lnTo>
                    <a:pt x="1949821" y="347782"/>
                  </a:lnTo>
                  <a:lnTo>
                    <a:pt x="1980110" y="380540"/>
                  </a:lnTo>
                  <a:lnTo>
                    <a:pt x="2009106" y="414472"/>
                  </a:lnTo>
                  <a:lnTo>
                    <a:pt x="2036769" y="449540"/>
                  </a:lnTo>
                  <a:lnTo>
                    <a:pt x="2063060" y="485706"/>
                  </a:lnTo>
                  <a:lnTo>
                    <a:pt x="2087940" y="522928"/>
                  </a:lnTo>
                  <a:lnTo>
                    <a:pt x="2111369" y="561168"/>
                  </a:lnTo>
                  <a:lnTo>
                    <a:pt x="2133309" y="600387"/>
                  </a:lnTo>
                  <a:lnTo>
                    <a:pt x="2153719" y="640545"/>
                  </a:lnTo>
                  <a:lnTo>
                    <a:pt x="2172561" y="681603"/>
                  </a:lnTo>
                  <a:lnTo>
                    <a:pt x="2189795" y="723522"/>
                  </a:lnTo>
                  <a:lnTo>
                    <a:pt x="2205382" y="766262"/>
                  </a:lnTo>
                  <a:lnTo>
                    <a:pt x="2219283" y="809784"/>
                  </a:lnTo>
                  <a:lnTo>
                    <a:pt x="2231457" y="854049"/>
                  </a:lnTo>
                  <a:lnTo>
                    <a:pt x="2241867" y="899017"/>
                  </a:lnTo>
                  <a:lnTo>
                    <a:pt x="2250472" y="944649"/>
                  </a:lnTo>
                  <a:lnTo>
                    <a:pt x="2257233" y="990905"/>
                  </a:lnTo>
                  <a:lnTo>
                    <a:pt x="2262111" y="1037748"/>
                  </a:lnTo>
                  <a:lnTo>
                    <a:pt x="2265067" y="1085136"/>
                  </a:lnTo>
                  <a:lnTo>
                    <a:pt x="2266061" y="1133030"/>
                  </a:lnTo>
                  <a:lnTo>
                    <a:pt x="2265067" y="1180925"/>
                  </a:lnTo>
                  <a:lnTo>
                    <a:pt x="2262111" y="1228313"/>
                  </a:lnTo>
                  <a:lnTo>
                    <a:pt x="2257233" y="1275155"/>
                  </a:lnTo>
                  <a:lnTo>
                    <a:pt x="2250472" y="1321412"/>
                  </a:lnTo>
                  <a:lnTo>
                    <a:pt x="2241867" y="1367044"/>
                  </a:lnTo>
                  <a:lnTo>
                    <a:pt x="2231457" y="1412012"/>
                  </a:lnTo>
                  <a:lnTo>
                    <a:pt x="2219283" y="1456277"/>
                  </a:lnTo>
                  <a:lnTo>
                    <a:pt x="2205382" y="1499799"/>
                  </a:lnTo>
                  <a:lnTo>
                    <a:pt x="2189795" y="1542539"/>
                  </a:lnTo>
                  <a:lnTo>
                    <a:pt x="2172561" y="1584458"/>
                  </a:lnTo>
                  <a:lnTo>
                    <a:pt x="2153719" y="1625516"/>
                  </a:lnTo>
                  <a:lnTo>
                    <a:pt x="2133309" y="1665674"/>
                  </a:lnTo>
                  <a:lnTo>
                    <a:pt x="2111369" y="1704893"/>
                  </a:lnTo>
                  <a:lnTo>
                    <a:pt x="2087940" y="1743133"/>
                  </a:lnTo>
                  <a:lnTo>
                    <a:pt x="2063060" y="1780355"/>
                  </a:lnTo>
                  <a:lnTo>
                    <a:pt x="2036769" y="1816521"/>
                  </a:lnTo>
                  <a:lnTo>
                    <a:pt x="2009106" y="1851589"/>
                  </a:lnTo>
                  <a:lnTo>
                    <a:pt x="1980110" y="1885521"/>
                  </a:lnTo>
                  <a:lnTo>
                    <a:pt x="1949821" y="1918279"/>
                  </a:lnTo>
                  <a:lnTo>
                    <a:pt x="1918279" y="1949821"/>
                  </a:lnTo>
                  <a:lnTo>
                    <a:pt x="1885521" y="1980110"/>
                  </a:lnTo>
                  <a:lnTo>
                    <a:pt x="1851589" y="2009106"/>
                  </a:lnTo>
                  <a:lnTo>
                    <a:pt x="1816520" y="2036769"/>
                  </a:lnTo>
                  <a:lnTo>
                    <a:pt x="1780355" y="2063060"/>
                  </a:lnTo>
                  <a:lnTo>
                    <a:pt x="1743133" y="2087940"/>
                  </a:lnTo>
                  <a:lnTo>
                    <a:pt x="1704893" y="2111370"/>
                  </a:lnTo>
                  <a:lnTo>
                    <a:pt x="1665674" y="2133309"/>
                  </a:lnTo>
                  <a:lnTo>
                    <a:pt x="1625516" y="2153720"/>
                  </a:lnTo>
                  <a:lnTo>
                    <a:pt x="1584458" y="2172561"/>
                  </a:lnTo>
                  <a:lnTo>
                    <a:pt x="1542539" y="2189796"/>
                  </a:lnTo>
                  <a:lnTo>
                    <a:pt x="1499799" y="2205383"/>
                  </a:lnTo>
                  <a:lnTo>
                    <a:pt x="1456277" y="2219283"/>
                  </a:lnTo>
                  <a:lnTo>
                    <a:pt x="1412012" y="2231458"/>
                  </a:lnTo>
                  <a:lnTo>
                    <a:pt x="1367044" y="2241867"/>
                  </a:lnTo>
                  <a:lnTo>
                    <a:pt x="1321412" y="2250472"/>
                  </a:lnTo>
                  <a:lnTo>
                    <a:pt x="1275155" y="2257234"/>
                  </a:lnTo>
                  <a:lnTo>
                    <a:pt x="1228313" y="2262112"/>
                  </a:lnTo>
                  <a:lnTo>
                    <a:pt x="1180925" y="2265067"/>
                  </a:lnTo>
                  <a:lnTo>
                    <a:pt x="1133030" y="226606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919069" y="136057"/>
              <a:ext cx="2266315" cy="2266315"/>
            </a:xfrm>
            <a:custGeom>
              <a:avLst/>
              <a:gdLst/>
              <a:ahLst/>
              <a:cxnLst/>
              <a:rect l="l" t="t" r="r" b="b"/>
              <a:pathLst>
                <a:path w="2266315" h="2266315">
                  <a:moveTo>
                    <a:pt x="2266061" y="1133030"/>
                  </a:moveTo>
                  <a:lnTo>
                    <a:pt x="2265067" y="1085136"/>
                  </a:lnTo>
                  <a:lnTo>
                    <a:pt x="2262112" y="1037748"/>
                  </a:lnTo>
                  <a:lnTo>
                    <a:pt x="2257233" y="990905"/>
                  </a:lnTo>
                  <a:lnTo>
                    <a:pt x="2250472" y="944649"/>
                  </a:lnTo>
                  <a:lnTo>
                    <a:pt x="2241867" y="899017"/>
                  </a:lnTo>
                  <a:lnTo>
                    <a:pt x="2231457" y="854049"/>
                  </a:lnTo>
                  <a:lnTo>
                    <a:pt x="2219283" y="809784"/>
                  </a:lnTo>
                  <a:lnTo>
                    <a:pt x="2205382" y="766262"/>
                  </a:lnTo>
                  <a:lnTo>
                    <a:pt x="2189795" y="723522"/>
                  </a:lnTo>
                  <a:lnTo>
                    <a:pt x="2172561" y="681603"/>
                  </a:lnTo>
                  <a:lnTo>
                    <a:pt x="2153719" y="640545"/>
                  </a:lnTo>
                  <a:lnTo>
                    <a:pt x="2133309" y="600387"/>
                  </a:lnTo>
                  <a:lnTo>
                    <a:pt x="2111369" y="561168"/>
                  </a:lnTo>
                  <a:lnTo>
                    <a:pt x="2087940" y="522928"/>
                  </a:lnTo>
                  <a:lnTo>
                    <a:pt x="2063060" y="485706"/>
                  </a:lnTo>
                  <a:lnTo>
                    <a:pt x="2036769" y="449540"/>
                  </a:lnTo>
                  <a:lnTo>
                    <a:pt x="2009106" y="414472"/>
                  </a:lnTo>
                  <a:lnTo>
                    <a:pt x="1980110" y="380540"/>
                  </a:lnTo>
                  <a:lnTo>
                    <a:pt x="1949821" y="347782"/>
                  </a:lnTo>
                  <a:lnTo>
                    <a:pt x="1918279" y="316240"/>
                  </a:lnTo>
                  <a:lnTo>
                    <a:pt x="1885521" y="285951"/>
                  </a:lnTo>
                  <a:lnTo>
                    <a:pt x="1851589" y="256955"/>
                  </a:lnTo>
                  <a:lnTo>
                    <a:pt x="1816520" y="229292"/>
                  </a:lnTo>
                  <a:lnTo>
                    <a:pt x="1780355" y="203001"/>
                  </a:lnTo>
                  <a:lnTo>
                    <a:pt x="1743133" y="178121"/>
                  </a:lnTo>
                  <a:lnTo>
                    <a:pt x="1704893" y="154691"/>
                  </a:lnTo>
                  <a:lnTo>
                    <a:pt x="1665674" y="132752"/>
                  </a:lnTo>
                  <a:lnTo>
                    <a:pt x="1625516" y="112341"/>
                  </a:lnTo>
                  <a:lnTo>
                    <a:pt x="1584458" y="93499"/>
                  </a:lnTo>
                  <a:lnTo>
                    <a:pt x="1542539" y="76265"/>
                  </a:lnTo>
                  <a:lnTo>
                    <a:pt x="1499799" y="60678"/>
                  </a:lnTo>
                  <a:lnTo>
                    <a:pt x="1456277" y="46778"/>
                  </a:lnTo>
                  <a:lnTo>
                    <a:pt x="1412012" y="34603"/>
                  </a:lnTo>
                  <a:lnTo>
                    <a:pt x="1367044" y="24194"/>
                  </a:lnTo>
                  <a:lnTo>
                    <a:pt x="1321412" y="15589"/>
                  </a:lnTo>
                  <a:lnTo>
                    <a:pt x="1275155" y="8827"/>
                  </a:lnTo>
                  <a:lnTo>
                    <a:pt x="1228313" y="3949"/>
                  </a:lnTo>
                  <a:lnTo>
                    <a:pt x="1180925" y="993"/>
                  </a:lnTo>
                  <a:lnTo>
                    <a:pt x="1133030" y="0"/>
                  </a:lnTo>
                  <a:lnTo>
                    <a:pt x="1083072" y="1100"/>
                  </a:lnTo>
                  <a:lnTo>
                    <a:pt x="1033407" y="4385"/>
                  </a:lnTo>
                  <a:lnTo>
                    <a:pt x="984100" y="9826"/>
                  </a:lnTo>
                  <a:lnTo>
                    <a:pt x="935217" y="17396"/>
                  </a:lnTo>
                  <a:lnTo>
                    <a:pt x="886823" y="27069"/>
                  </a:lnTo>
                  <a:lnTo>
                    <a:pt x="838983" y="38818"/>
                  </a:lnTo>
                  <a:lnTo>
                    <a:pt x="791762" y="52615"/>
                  </a:lnTo>
                  <a:lnTo>
                    <a:pt x="745225" y="68433"/>
                  </a:lnTo>
                  <a:lnTo>
                    <a:pt x="699438" y="86246"/>
                  </a:lnTo>
                  <a:lnTo>
                    <a:pt x="654466" y="106027"/>
                  </a:lnTo>
                  <a:lnTo>
                    <a:pt x="610375" y="127748"/>
                  </a:lnTo>
                  <a:lnTo>
                    <a:pt x="567228" y="151382"/>
                  </a:lnTo>
                  <a:lnTo>
                    <a:pt x="525093" y="176903"/>
                  </a:lnTo>
                  <a:lnTo>
                    <a:pt x="484033" y="204283"/>
                  </a:lnTo>
                  <a:lnTo>
                    <a:pt x="444114" y="233495"/>
                  </a:lnTo>
                  <a:lnTo>
                    <a:pt x="405402" y="264513"/>
                  </a:lnTo>
                  <a:lnTo>
                    <a:pt x="367961" y="297309"/>
                  </a:lnTo>
                  <a:lnTo>
                    <a:pt x="331856" y="331857"/>
                  </a:lnTo>
                  <a:lnTo>
                    <a:pt x="297309" y="367961"/>
                  </a:lnTo>
                  <a:lnTo>
                    <a:pt x="264513" y="405402"/>
                  </a:lnTo>
                  <a:lnTo>
                    <a:pt x="233495" y="444114"/>
                  </a:lnTo>
                  <a:lnTo>
                    <a:pt x="204283" y="484033"/>
                  </a:lnTo>
                  <a:lnTo>
                    <a:pt x="176903" y="525093"/>
                  </a:lnTo>
                  <a:lnTo>
                    <a:pt x="151382" y="567228"/>
                  </a:lnTo>
                  <a:lnTo>
                    <a:pt x="127748" y="610375"/>
                  </a:lnTo>
                  <a:lnTo>
                    <a:pt x="106027" y="654466"/>
                  </a:lnTo>
                  <a:lnTo>
                    <a:pt x="86246" y="699438"/>
                  </a:lnTo>
                  <a:lnTo>
                    <a:pt x="68433" y="745225"/>
                  </a:lnTo>
                  <a:lnTo>
                    <a:pt x="52615" y="791762"/>
                  </a:lnTo>
                  <a:lnTo>
                    <a:pt x="38818" y="838983"/>
                  </a:lnTo>
                  <a:lnTo>
                    <a:pt x="27069" y="886823"/>
                  </a:lnTo>
                  <a:lnTo>
                    <a:pt x="17396" y="935217"/>
                  </a:lnTo>
                  <a:lnTo>
                    <a:pt x="9826" y="984100"/>
                  </a:lnTo>
                  <a:lnTo>
                    <a:pt x="4385" y="1033407"/>
                  </a:lnTo>
                  <a:lnTo>
                    <a:pt x="1100" y="1083072"/>
                  </a:lnTo>
                  <a:lnTo>
                    <a:pt x="0" y="1133030"/>
                  </a:lnTo>
                  <a:lnTo>
                    <a:pt x="993" y="1180925"/>
                  </a:lnTo>
                  <a:lnTo>
                    <a:pt x="3949" y="1228313"/>
                  </a:lnTo>
                  <a:lnTo>
                    <a:pt x="8827" y="1275155"/>
                  </a:lnTo>
                  <a:lnTo>
                    <a:pt x="15589" y="1321412"/>
                  </a:lnTo>
                  <a:lnTo>
                    <a:pt x="24194" y="1367044"/>
                  </a:lnTo>
                  <a:lnTo>
                    <a:pt x="34603" y="1412012"/>
                  </a:lnTo>
                  <a:lnTo>
                    <a:pt x="46778" y="1456277"/>
                  </a:lnTo>
                  <a:lnTo>
                    <a:pt x="60678" y="1499799"/>
                  </a:lnTo>
                  <a:lnTo>
                    <a:pt x="76265" y="1542539"/>
                  </a:lnTo>
                  <a:lnTo>
                    <a:pt x="93499" y="1584458"/>
                  </a:lnTo>
                  <a:lnTo>
                    <a:pt x="112341" y="1625516"/>
                  </a:lnTo>
                  <a:lnTo>
                    <a:pt x="132752" y="1665674"/>
                  </a:lnTo>
                  <a:lnTo>
                    <a:pt x="154691" y="1704893"/>
                  </a:lnTo>
                  <a:lnTo>
                    <a:pt x="178121" y="1743133"/>
                  </a:lnTo>
                  <a:lnTo>
                    <a:pt x="203001" y="1780355"/>
                  </a:lnTo>
                  <a:lnTo>
                    <a:pt x="229292" y="1816521"/>
                  </a:lnTo>
                  <a:lnTo>
                    <a:pt x="256955" y="1851589"/>
                  </a:lnTo>
                  <a:lnTo>
                    <a:pt x="285951" y="1885521"/>
                  </a:lnTo>
                  <a:lnTo>
                    <a:pt x="316240" y="1918279"/>
                  </a:lnTo>
                  <a:lnTo>
                    <a:pt x="347782" y="1949821"/>
                  </a:lnTo>
                  <a:lnTo>
                    <a:pt x="380540" y="1980110"/>
                  </a:lnTo>
                  <a:lnTo>
                    <a:pt x="414472" y="2009106"/>
                  </a:lnTo>
                  <a:lnTo>
                    <a:pt x="449540" y="2036769"/>
                  </a:lnTo>
                  <a:lnTo>
                    <a:pt x="485706" y="2063060"/>
                  </a:lnTo>
                  <a:lnTo>
                    <a:pt x="522928" y="2087940"/>
                  </a:lnTo>
                  <a:lnTo>
                    <a:pt x="561168" y="2111370"/>
                  </a:lnTo>
                  <a:lnTo>
                    <a:pt x="600387" y="2133309"/>
                  </a:lnTo>
                  <a:lnTo>
                    <a:pt x="640545" y="2153720"/>
                  </a:lnTo>
                  <a:lnTo>
                    <a:pt x="681603" y="2172562"/>
                  </a:lnTo>
                  <a:lnTo>
                    <a:pt x="723522" y="2189796"/>
                  </a:lnTo>
                  <a:lnTo>
                    <a:pt x="766262" y="2205383"/>
                  </a:lnTo>
                  <a:lnTo>
                    <a:pt x="809784" y="2219283"/>
                  </a:lnTo>
                  <a:lnTo>
                    <a:pt x="854049" y="2231458"/>
                  </a:lnTo>
                  <a:lnTo>
                    <a:pt x="899017" y="2241867"/>
                  </a:lnTo>
                  <a:lnTo>
                    <a:pt x="944649" y="2250472"/>
                  </a:lnTo>
                  <a:lnTo>
                    <a:pt x="990905" y="2257234"/>
                  </a:lnTo>
                  <a:lnTo>
                    <a:pt x="1037748" y="2262112"/>
                  </a:lnTo>
                  <a:lnTo>
                    <a:pt x="1085136" y="2265068"/>
                  </a:lnTo>
                  <a:lnTo>
                    <a:pt x="1133030" y="2266061"/>
                  </a:lnTo>
                  <a:lnTo>
                    <a:pt x="1180925" y="2265068"/>
                  </a:lnTo>
                  <a:lnTo>
                    <a:pt x="1228313" y="2262112"/>
                  </a:lnTo>
                  <a:lnTo>
                    <a:pt x="1275155" y="2257234"/>
                  </a:lnTo>
                  <a:lnTo>
                    <a:pt x="1321412" y="2250472"/>
                  </a:lnTo>
                  <a:lnTo>
                    <a:pt x="1367044" y="2241867"/>
                  </a:lnTo>
                  <a:lnTo>
                    <a:pt x="1412012" y="2231458"/>
                  </a:lnTo>
                  <a:lnTo>
                    <a:pt x="1456277" y="2219283"/>
                  </a:lnTo>
                  <a:lnTo>
                    <a:pt x="1499799" y="2205383"/>
                  </a:lnTo>
                  <a:lnTo>
                    <a:pt x="1542539" y="2189796"/>
                  </a:lnTo>
                  <a:lnTo>
                    <a:pt x="1584458" y="2172562"/>
                  </a:lnTo>
                  <a:lnTo>
                    <a:pt x="1625516" y="2153720"/>
                  </a:lnTo>
                  <a:lnTo>
                    <a:pt x="1665674" y="2133309"/>
                  </a:lnTo>
                  <a:lnTo>
                    <a:pt x="1704893" y="2111370"/>
                  </a:lnTo>
                  <a:lnTo>
                    <a:pt x="1743133" y="2087940"/>
                  </a:lnTo>
                  <a:lnTo>
                    <a:pt x="1780355" y="2063060"/>
                  </a:lnTo>
                  <a:lnTo>
                    <a:pt x="1816520" y="2036769"/>
                  </a:lnTo>
                  <a:lnTo>
                    <a:pt x="1851589" y="2009106"/>
                  </a:lnTo>
                  <a:lnTo>
                    <a:pt x="1885521" y="1980110"/>
                  </a:lnTo>
                  <a:lnTo>
                    <a:pt x="1918279" y="1949821"/>
                  </a:lnTo>
                  <a:lnTo>
                    <a:pt x="1949821" y="1918279"/>
                  </a:lnTo>
                  <a:lnTo>
                    <a:pt x="1980110" y="1885521"/>
                  </a:lnTo>
                  <a:lnTo>
                    <a:pt x="2009106" y="1851589"/>
                  </a:lnTo>
                  <a:lnTo>
                    <a:pt x="2036769" y="1816521"/>
                  </a:lnTo>
                  <a:lnTo>
                    <a:pt x="2063060" y="1780355"/>
                  </a:lnTo>
                  <a:lnTo>
                    <a:pt x="2087940" y="1743133"/>
                  </a:lnTo>
                  <a:lnTo>
                    <a:pt x="2111369" y="1704893"/>
                  </a:lnTo>
                  <a:lnTo>
                    <a:pt x="2133309" y="1665674"/>
                  </a:lnTo>
                  <a:lnTo>
                    <a:pt x="2153719" y="1625516"/>
                  </a:lnTo>
                  <a:lnTo>
                    <a:pt x="2172561" y="1584458"/>
                  </a:lnTo>
                  <a:lnTo>
                    <a:pt x="2189795" y="1542539"/>
                  </a:lnTo>
                  <a:lnTo>
                    <a:pt x="2205382" y="1499799"/>
                  </a:lnTo>
                  <a:lnTo>
                    <a:pt x="2219283" y="1456277"/>
                  </a:lnTo>
                  <a:lnTo>
                    <a:pt x="2231457" y="1412012"/>
                  </a:lnTo>
                  <a:lnTo>
                    <a:pt x="2241867" y="1367044"/>
                  </a:lnTo>
                  <a:lnTo>
                    <a:pt x="2250472" y="1321412"/>
                  </a:lnTo>
                  <a:lnTo>
                    <a:pt x="2257233" y="1275155"/>
                  </a:lnTo>
                  <a:lnTo>
                    <a:pt x="2262112" y="1228313"/>
                  </a:lnTo>
                  <a:lnTo>
                    <a:pt x="2265067" y="1180925"/>
                  </a:lnTo>
                  <a:lnTo>
                    <a:pt x="2266061" y="1133030"/>
                  </a:lnTo>
                  <a:close/>
                </a:path>
              </a:pathLst>
            </a:custGeom>
            <a:ln w="253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832279" y="771375"/>
              <a:ext cx="512445" cy="513080"/>
            </a:xfrm>
            <a:custGeom>
              <a:avLst/>
              <a:gdLst/>
              <a:ahLst/>
              <a:cxnLst/>
              <a:rect l="l" t="t" r="r" b="b"/>
              <a:pathLst>
                <a:path w="512445" h="513080">
                  <a:moveTo>
                    <a:pt x="255909" y="470266"/>
                  </a:moveTo>
                  <a:lnTo>
                    <a:pt x="206903" y="464605"/>
                  </a:lnTo>
                  <a:lnTo>
                    <a:pt x="161885" y="448483"/>
                  </a:lnTo>
                  <a:lnTo>
                    <a:pt x="122149" y="423196"/>
                  </a:lnTo>
                  <a:lnTo>
                    <a:pt x="88990" y="390037"/>
                  </a:lnTo>
                  <a:lnTo>
                    <a:pt x="63703" y="350302"/>
                  </a:lnTo>
                  <a:lnTo>
                    <a:pt x="47582" y="305284"/>
                  </a:lnTo>
                  <a:lnTo>
                    <a:pt x="41920" y="256278"/>
                  </a:lnTo>
                  <a:lnTo>
                    <a:pt x="43349" y="232038"/>
                  </a:lnTo>
                  <a:lnTo>
                    <a:pt x="47490" y="208631"/>
                  </a:lnTo>
                  <a:lnTo>
                    <a:pt x="54126" y="186166"/>
                  </a:lnTo>
                  <a:lnTo>
                    <a:pt x="63041" y="164755"/>
                  </a:lnTo>
                  <a:lnTo>
                    <a:pt x="56633" y="155748"/>
                  </a:lnTo>
                  <a:lnTo>
                    <a:pt x="15224" y="87244"/>
                  </a:lnTo>
                  <a:lnTo>
                    <a:pt x="0" y="26573"/>
                  </a:lnTo>
                  <a:lnTo>
                    <a:pt x="8645" y="8394"/>
                  </a:lnTo>
                  <a:lnTo>
                    <a:pt x="36303" y="0"/>
                  </a:lnTo>
                  <a:lnTo>
                    <a:pt x="75220" y="10713"/>
                  </a:lnTo>
                  <a:lnTo>
                    <a:pt x="95238" y="21197"/>
                  </a:lnTo>
                  <a:lnTo>
                    <a:pt x="35348" y="21197"/>
                  </a:lnTo>
                  <a:lnTo>
                    <a:pt x="23819" y="23520"/>
                  </a:lnTo>
                  <a:lnTo>
                    <a:pt x="20994" y="32133"/>
                  </a:lnTo>
                  <a:lnTo>
                    <a:pt x="23576" y="49857"/>
                  </a:lnTo>
                  <a:lnTo>
                    <a:pt x="34619" y="78053"/>
                  </a:lnTo>
                  <a:lnTo>
                    <a:pt x="57180" y="118081"/>
                  </a:lnTo>
                  <a:lnTo>
                    <a:pt x="83601" y="156700"/>
                  </a:lnTo>
                  <a:lnTo>
                    <a:pt x="116388" y="199079"/>
                  </a:lnTo>
                  <a:lnTo>
                    <a:pt x="143479" y="231155"/>
                  </a:lnTo>
                  <a:lnTo>
                    <a:pt x="159592" y="249216"/>
                  </a:lnTo>
                  <a:lnTo>
                    <a:pt x="163209" y="253260"/>
                  </a:lnTo>
                  <a:lnTo>
                    <a:pt x="171062" y="261799"/>
                  </a:lnTo>
                  <a:lnTo>
                    <a:pt x="182254" y="273631"/>
                  </a:lnTo>
                  <a:lnTo>
                    <a:pt x="184928" y="276543"/>
                  </a:lnTo>
                  <a:lnTo>
                    <a:pt x="215678" y="307854"/>
                  </a:lnTo>
                  <a:lnTo>
                    <a:pt x="238727" y="330082"/>
                  </a:lnTo>
                  <a:lnTo>
                    <a:pt x="250474" y="341187"/>
                  </a:lnTo>
                  <a:lnTo>
                    <a:pt x="258949" y="348977"/>
                  </a:lnTo>
                  <a:lnTo>
                    <a:pt x="270097" y="358970"/>
                  </a:lnTo>
                  <a:lnTo>
                    <a:pt x="273136" y="361730"/>
                  </a:lnTo>
                  <a:lnTo>
                    <a:pt x="307438" y="391111"/>
                  </a:lnTo>
                  <a:lnTo>
                    <a:pt x="314072" y="396503"/>
                  </a:lnTo>
                  <a:lnTo>
                    <a:pt x="314691" y="397017"/>
                  </a:lnTo>
                  <a:lnTo>
                    <a:pt x="355184" y="428303"/>
                  </a:lnTo>
                  <a:lnTo>
                    <a:pt x="385063" y="449145"/>
                  </a:lnTo>
                  <a:lnTo>
                    <a:pt x="347431" y="449145"/>
                  </a:lnTo>
                  <a:lnTo>
                    <a:pt x="326020" y="458070"/>
                  </a:lnTo>
                  <a:lnTo>
                    <a:pt x="303556" y="464705"/>
                  </a:lnTo>
                  <a:lnTo>
                    <a:pt x="280149" y="468841"/>
                  </a:lnTo>
                  <a:lnTo>
                    <a:pt x="255909" y="470266"/>
                  </a:lnTo>
                  <a:close/>
                </a:path>
                <a:path w="512445" h="513080">
                  <a:moveTo>
                    <a:pt x="387149" y="424984"/>
                  </a:moveTo>
                  <a:lnTo>
                    <a:pt x="352765" y="400035"/>
                  </a:lnTo>
                  <a:lnTo>
                    <a:pt x="314058" y="368981"/>
                  </a:lnTo>
                  <a:lnTo>
                    <a:pt x="271400" y="331455"/>
                  </a:lnTo>
                  <a:lnTo>
                    <a:pt x="225160" y="287090"/>
                  </a:lnTo>
                  <a:lnTo>
                    <a:pt x="180794" y="240831"/>
                  </a:lnTo>
                  <a:lnTo>
                    <a:pt x="143286" y="198148"/>
                  </a:lnTo>
                  <a:lnTo>
                    <a:pt x="112258" y="159418"/>
                  </a:lnTo>
                  <a:lnTo>
                    <a:pt x="87331" y="125015"/>
                  </a:lnTo>
                  <a:lnTo>
                    <a:pt x="99555" y="110711"/>
                  </a:lnTo>
                  <a:lnTo>
                    <a:pt x="112985" y="97560"/>
                  </a:lnTo>
                  <a:lnTo>
                    <a:pt x="127518" y="85612"/>
                  </a:lnTo>
                  <a:lnTo>
                    <a:pt x="143052" y="74921"/>
                  </a:lnTo>
                  <a:lnTo>
                    <a:pt x="94547" y="44396"/>
                  </a:lnTo>
                  <a:lnTo>
                    <a:pt x="58784" y="27321"/>
                  </a:lnTo>
                  <a:lnTo>
                    <a:pt x="35348" y="21197"/>
                  </a:lnTo>
                  <a:lnTo>
                    <a:pt x="95238" y="21197"/>
                  </a:lnTo>
                  <a:lnTo>
                    <a:pt x="119694" y="34005"/>
                  </a:lnTo>
                  <a:lnTo>
                    <a:pt x="164022" y="63346"/>
                  </a:lnTo>
                  <a:lnTo>
                    <a:pt x="347844" y="63346"/>
                  </a:lnTo>
                  <a:lnTo>
                    <a:pt x="389667" y="89381"/>
                  </a:lnTo>
                  <a:lnTo>
                    <a:pt x="422826" y="122540"/>
                  </a:lnTo>
                  <a:lnTo>
                    <a:pt x="448113" y="162275"/>
                  </a:lnTo>
                  <a:lnTo>
                    <a:pt x="464235" y="207293"/>
                  </a:lnTo>
                  <a:lnTo>
                    <a:pt x="469896" y="256299"/>
                  </a:lnTo>
                  <a:lnTo>
                    <a:pt x="468490" y="280632"/>
                  </a:lnTo>
                  <a:lnTo>
                    <a:pt x="464391" y="304144"/>
                  </a:lnTo>
                  <a:lnTo>
                    <a:pt x="457781" y="326705"/>
                  </a:lnTo>
                  <a:lnTo>
                    <a:pt x="448840" y="348185"/>
                  </a:lnTo>
                  <a:lnTo>
                    <a:pt x="462757" y="369198"/>
                  </a:lnTo>
                  <a:lnTo>
                    <a:pt x="437329" y="369198"/>
                  </a:lnTo>
                  <a:lnTo>
                    <a:pt x="426627" y="384760"/>
                  </a:lnTo>
                  <a:lnTo>
                    <a:pt x="414654" y="399314"/>
                  </a:lnTo>
                  <a:lnTo>
                    <a:pt x="401474" y="412756"/>
                  </a:lnTo>
                  <a:lnTo>
                    <a:pt x="387149" y="424984"/>
                  </a:lnTo>
                  <a:close/>
                </a:path>
                <a:path w="512445" h="513080">
                  <a:moveTo>
                    <a:pt x="347844" y="63346"/>
                  </a:moveTo>
                  <a:lnTo>
                    <a:pt x="164022" y="63346"/>
                  </a:lnTo>
                  <a:lnTo>
                    <a:pt x="185502" y="54417"/>
                  </a:lnTo>
                  <a:lnTo>
                    <a:pt x="208063" y="47813"/>
                  </a:lnTo>
                  <a:lnTo>
                    <a:pt x="231575" y="43717"/>
                  </a:lnTo>
                  <a:lnTo>
                    <a:pt x="255909" y="42311"/>
                  </a:lnTo>
                  <a:lnTo>
                    <a:pt x="304914" y="47972"/>
                  </a:lnTo>
                  <a:lnTo>
                    <a:pt x="347844" y="63346"/>
                  </a:lnTo>
                  <a:close/>
                </a:path>
                <a:path w="512445" h="513080">
                  <a:moveTo>
                    <a:pt x="507644" y="491329"/>
                  </a:moveTo>
                  <a:lnTo>
                    <a:pt x="480217" y="491329"/>
                  </a:lnTo>
                  <a:lnTo>
                    <a:pt x="488835" y="488496"/>
                  </a:lnTo>
                  <a:lnTo>
                    <a:pt x="491182" y="476915"/>
                  </a:lnTo>
                  <a:lnTo>
                    <a:pt x="485022" y="453450"/>
                  </a:lnTo>
                  <a:lnTo>
                    <a:pt x="467892" y="417683"/>
                  </a:lnTo>
                  <a:lnTo>
                    <a:pt x="437329" y="369198"/>
                  </a:lnTo>
                  <a:lnTo>
                    <a:pt x="462757" y="369198"/>
                  </a:lnTo>
                  <a:lnTo>
                    <a:pt x="478318" y="392692"/>
                  </a:lnTo>
                  <a:lnTo>
                    <a:pt x="501623" y="437180"/>
                  </a:lnTo>
                  <a:lnTo>
                    <a:pt x="512301" y="476031"/>
                  </a:lnTo>
                  <a:lnTo>
                    <a:pt x="507644" y="491329"/>
                  </a:lnTo>
                  <a:close/>
                </a:path>
                <a:path w="512445" h="513080">
                  <a:moveTo>
                    <a:pt x="478778" y="512742"/>
                  </a:moveTo>
                  <a:lnTo>
                    <a:pt x="438026" y="502837"/>
                  </a:lnTo>
                  <a:lnTo>
                    <a:pt x="382718" y="473176"/>
                  </a:lnTo>
                  <a:lnTo>
                    <a:pt x="347431" y="449145"/>
                  </a:lnTo>
                  <a:lnTo>
                    <a:pt x="385063" y="449145"/>
                  </a:lnTo>
                  <a:lnTo>
                    <a:pt x="387766" y="450940"/>
                  </a:lnTo>
                  <a:lnTo>
                    <a:pt x="394210" y="455092"/>
                  </a:lnTo>
                  <a:lnTo>
                    <a:pt x="434282" y="477681"/>
                  </a:lnTo>
                  <a:lnTo>
                    <a:pt x="462491" y="488742"/>
                  </a:lnTo>
                  <a:lnTo>
                    <a:pt x="480217" y="491329"/>
                  </a:lnTo>
                  <a:lnTo>
                    <a:pt x="507644" y="491329"/>
                  </a:lnTo>
                  <a:lnTo>
                    <a:pt x="503900" y="503626"/>
                  </a:lnTo>
                  <a:lnTo>
                    <a:pt x="498909" y="507614"/>
                  </a:lnTo>
                  <a:lnTo>
                    <a:pt x="493055" y="510463"/>
                  </a:lnTo>
                  <a:lnTo>
                    <a:pt x="486344" y="512172"/>
                  </a:lnTo>
                  <a:lnTo>
                    <a:pt x="478778" y="512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5370" y="1084698"/>
              <a:ext cx="245441" cy="24544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7418" y="0"/>
              <a:ext cx="3272154" cy="2056130"/>
            </a:xfrm>
            <a:custGeom>
              <a:avLst/>
              <a:gdLst/>
              <a:ahLst/>
              <a:cxnLst/>
              <a:rect l="l" t="t" r="r" b="b"/>
              <a:pathLst>
                <a:path w="3272154" h="2056130">
                  <a:moveTo>
                    <a:pt x="3271766" y="420148"/>
                  </a:moveTo>
                  <a:lnTo>
                    <a:pt x="3271069" y="371915"/>
                  </a:lnTo>
                  <a:lnTo>
                    <a:pt x="3268989" y="324028"/>
                  </a:lnTo>
                  <a:lnTo>
                    <a:pt x="3265547" y="276506"/>
                  </a:lnTo>
                  <a:lnTo>
                    <a:pt x="3260761" y="229370"/>
                  </a:lnTo>
                  <a:lnTo>
                    <a:pt x="3254650" y="182637"/>
                  </a:lnTo>
                  <a:lnTo>
                    <a:pt x="3247234" y="136328"/>
                  </a:lnTo>
                  <a:lnTo>
                    <a:pt x="3238531" y="90461"/>
                  </a:lnTo>
                  <a:lnTo>
                    <a:pt x="3228562" y="45055"/>
                  </a:lnTo>
                  <a:lnTo>
                    <a:pt x="3217344" y="130"/>
                  </a:lnTo>
                  <a:lnTo>
                    <a:pt x="3217308" y="0"/>
                  </a:lnTo>
                </a:path>
                <a:path w="3272154" h="2056130">
                  <a:moveTo>
                    <a:pt x="55057" y="0"/>
                  </a:moveTo>
                  <a:lnTo>
                    <a:pt x="36738" y="75371"/>
                  </a:lnTo>
                  <a:lnTo>
                    <a:pt x="27069" y="123745"/>
                  </a:lnTo>
                  <a:lnTo>
                    <a:pt x="18852" y="172465"/>
                  </a:lnTo>
                  <a:lnTo>
                    <a:pt x="12099" y="221499"/>
                  </a:lnTo>
                  <a:lnTo>
                    <a:pt x="6825" y="270815"/>
                  </a:lnTo>
                  <a:lnTo>
                    <a:pt x="3042" y="320383"/>
                  </a:lnTo>
                  <a:lnTo>
                    <a:pt x="762" y="370171"/>
                  </a:lnTo>
                  <a:lnTo>
                    <a:pt x="0" y="420148"/>
                  </a:lnTo>
                  <a:lnTo>
                    <a:pt x="697" y="468382"/>
                  </a:lnTo>
                  <a:lnTo>
                    <a:pt x="2777" y="516269"/>
                  </a:lnTo>
                  <a:lnTo>
                    <a:pt x="6219" y="563790"/>
                  </a:lnTo>
                  <a:lnTo>
                    <a:pt x="11005" y="610927"/>
                  </a:lnTo>
                  <a:lnTo>
                    <a:pt x="17116" y="657659"/>
                  </a:lnTo>
                  <a:lnTo>
                    <a:pt x="24532" y="703969"/>
                  </a:lnTo>
                  <a:lnTo>
                    <a:pt x="33235" y="749836"/>
                  </a:lnTo>
                  <a:lnTo>
                    <a:pt x="43204" y="795241"/>
                  </a:lnTo>
                  <a:lnTo>
                    <a:pt x="54422" y="840166"/>
                  </a:lnTo>
                  <a:lnTo>
                    <a:pt x="66868" y="884591"/>
                  </a:lnTo>
                  <a:lnTo>
                    <a:pt x="80523" y="928497"/>
                  </a:lnTo>
                  <a:lnTo>
                    <a:pt x="95369" y="971864"/>
                  </a:lnTo>
                  <a:lnTo>
                    <a:pt x="111386" y="1014674"/>
                  </a:lnTo>
                  <a:lnTo>
                    <a:pt x="128555" y="1056908"/>
                  </a:lnTo>
                  <a:lnTo>
                    <a:pt x="146857" y="1098546"/>
                  </a:lnTo>
                  <a:lnTo>
                    <a:pt x="166273" y="1139568"/>
                  </a:lnTo>
                  <a:lnTo>
                    <a:pt x="186782" y="1179957"/>
                  </a:lnTo>
                  <a:lnTo>
                    <a:pt x="208368" y="1219692"/>
                  </a:lnTo>
                  <a:lnTo>
                    <a:pt x="231009" y="1258755"/>
                  </a:lnTo>
                  <a:lnTo>
                    <a:pt x="254687" y="1297126"/>
                  </a:lnTo>
                  <a:lnTo>
                    <a:pt x="279383" y="1334786"/>
                  </a:lnTo>
                  <a:lnTo>
                    <a:pt x="305077" y="1371716"/>
                  </a:lnTo>
                  <a:lnTo>
                    <a:pt x="331751" y="1407897"/>
                  </a:lnTo>
                  <a:lnTo>
                    <a:pt x="359385" y="1443310"/>
                  </a:lnTo>
                  <a:lnTo>
                    <a:pt x="387960" y="1477935"/>
                  </a:lnTo>
                  <a:lnTo>
                    <a:pt x="417456" y="1511753"/>
                  </a:lnTo>
                  <a:lnTo>
                    <a:pt x="447856" y="1544745"/>
                  </a:lnTo>
                  <a:lnTo>
                    <a:pt x="479139" y="1576893"/>
                  </a:lnTo>
                  <a:lnTo>
                    <a:pt x="511286" y="1608175"/>
                  </a:lnTo>
                  <a:lnTo>
                    <a:pt x="544278" y="1638575"/>
                  </a:lnTo>
                  <a:lnTo>
                    <a:pt x="578096" y="1668072"/>
                  </a:lnTo>
                  <a:lnTo>
                    <a:pt x="612721" y="1696647"/>
                  </a:lnTo>
                  <a:lnTo>
                    <a:pt x="648134" y="1724280"/>
                  </a:lnTo>
                  <a:lnTo>
                    <a:pt x="684315" y="1750954"/>
                  </a:lnTo>
                  <a:lnTo>
                    <a:pt x="721245" y="1776649"/>
                  </a:lnTo>
                  <a:lnTo>
                    <a:pt x="758905" y="1801344"/>
                  </a:lnTo>
                  <a:lnTo>
                    <a:pt x="797276" y="1825022"/>
                  </a:lnTo>
                  <a:lnTo>
                    <a:pt x="836339" y="1847664"/>
                  </a:lnTo>
                  <a:lnTo>
                    <a:pt x="876074" y="1869249"/>
                  </a:lnTo>
                  <a:lnTo>
                    <a:pt x="916463" y="1889759"/>
                  </a:lnTo>
                  <a:lnTo>
                    <a:pt x="957486" y="1909174"/>
                  </a:lnTo>
                  <a:lnTo>
                    <a:pt x="999123" y="1927476"/>
                  </a:lnTo>
                  <a:lnTo>
                    <a:pt x="1041357" y="1944645"/>
                  </a:lnTo>
                  <a:lnTo>
                    <a:pt x="1084167" y="1960662"/>
                  </a:lnTo>
                  <a:lnTo>
                    <a:pt x="1127534" y="1975508"/>
                  </a:lnTo>
                  <a:lnTo>
                    <a:pt x="1171440" y="1989163"/>
                  </a:lnTo>
                  <a:lnTo>
                    <a:pt x="1215865" y="2001610"/>
                  </a:lnTo>
                  <a:lnTo>
                    <a:pt x="1260790" y="2012827"/>
                  </a:lnTo>
                  <a:lnTo>
                    <a:pt x="1306195" y="2022796"/>
                  </a:lnTo>
                  <a:lnTo>
                    <a:pt x="1352062" y="2031499"/>
                  </a:lnTo>
                  <a:lnTo>
                    <a:pt x="1398372" y="2038915"/>
                  </a:lnTo>
                  <a:lnTo>
                    <a:pt x="1445104" y="2045026"/>
                  </a:lnTo>
                  <a:lnTo>
                    <a:pt x="1492241" y="2049812"/>
                  </a:lnTo>
                  <a:lnTo>
                    <a:pt x="1539762" y="2053255"/>
                  </a:lnTo>
                  <a:lnTo>
                    <a:pt x="1587649" y="2055334"/>
                  </a:lnTo>
                  <a:lnTo>
                    <a:pt x="1635883" y="2056032"/>
                  </a:lnTo>
                  <a:lnTo>
                    <a:pt x="1684117" y="2055334"/>
                  </a:lnTo>
                  <a:lnTo>
                    <a:pt x="1732004" y="2053255"/>
                  </a:lnTo>
                  <a:lnTo>
                    <a:pt x="1779525" y="2049812"/>
                  </a:lnTo>
                  <a:lnTo>
                    <a:pt x="1826662" y="2045026"/>
                  </a:lnTo>
                  <a:lnTo>
                    <a:pt x="1873394" y="2038915"/>
                  </a:lnTo>
                  <a:lnTo>
                    <a:pt x="1919704" y="2031499"/>
                  </a:lnTo>
                  <a:lnTo>
                    <a:pt x="1965571" y="2022796"/>
                  </a:lnTo>
                  <a:lnTo>
                    <a:pt x="2010976" y="2012827"/>
                  </a:lnTo>
                  <a:lnTo>
                    <a:pt x="2055901" y="2001610"/>
                  </a:lnTo>
                  <a:lnTo>
                    <a:pt x="2100326" y="1989163"/>
                  </a:lnTo>
                  <a:lnTo>
                    <a:pt x="2144232" y="1975508"/>
                  </a:lnTo>
                  <a:lnTo>
                    <a:pt x="2187599" y="1960662"/>
                  </a:lnTo>
                  <a:lnTo>
                    <a:pt x="2230409" y="1944645"/>
                  </a:lnTo>
                  <a:lnTo>
                    <a:pt x="2272643" y="1927476"/>
                  </a:lnTo>
                  <a:lnTo>
                    <a:pt x="2314280" y="1909174"/>
                  </a:lnTo>
                  <a:lnTo>
                    <a:pt x="2355303" y="1889759"/>
                  </a:lnTo>
                  <a:lnTo>
                    <a:pt x="2395692" y="1869249"/>
                  </a:lnTo>
                  <a:lnTo>
                    <a:pt x="2435427" y="1847664"/>
                  </a:lnTo>
                  <a:lnTo>
                    <a:pt x="2474490" y="1825022"/>
                  </a:lnTo>
                  <a:lnTo>
                    <a:pt x="2512861" y="1801344"/>
                  </a:lnTo>
                  <a:lnTo>
                    <a:pt x="2550521" y="1776649"/>
                  </a:lnTo>
                  <a:lnTo>
                    <a:pt x="2587451" y="1750954"/>
                  </a:lnTo>
                  <a:lnTo>
                    <a:pt x="2623632" y="1724280"/>
                  </a:lnTo>
                  <a:lnTo>
                    <a:pt x="2659045" y="1696647"/>
                  </a:lnTo>
                  <a:lnTo>
                    <a:pt x="2693670" y="1668072"/>
                  </a:lnTo>
                  <a:lnTo>
                    <a:pt x="2727488" y="1638575"/>
                  </a:lnTo>
                  <a:lnTo>
                    <a:pt x="2760480" y="1608175"/>
                  </a:lnTo>
                  <a:lnTo>
                    <a:pt x="2792627" y="1576893"/>
                  </a:lnTo>
                  <a:lnTo>
                    <a:pt x="2823910" y="1544745"/>
                  </a:lnTo>
                  <a:lnTo>
                    <a:pt x="2854310" y="1511753"/>
                  </a:lnTo>
                  <a:lnTo>
                    <a:pt x="2883806" y="1477935"/>
                  </a:lnTo>
                  <a:lnTo>
                    <a:pt x="2912381" y="1443310"/>
                  </a:lnTo>
                  <a:lnTo>
                    <a:pt x="2940015" y="1407897"/>
                  </a:lnTo>
                  <a:lnTo>
                    <a:pt x="2966689" y="1371716"/>
                  </a:lnTo>
                  <a:lnTo>
                    <a:pt x="2992383" y="1334786"/>
                  </a:lnTo>
                  <a:lnTo>
                    <a:pt x="3017079" y="1297126"/>
                  </a:lnTo>
                  <a:lnTo>
                    <a:pt x="3040757" y="1258755"/>
                  </a:lnTo>
                  <a:lnTo>
                    <a:pt x="3063398" y="1219692"/>
                  </a:lnTo>
                  <a:lnTo>
                    <a:pt x="3084984" y="1179957"/>
                  </a:lnTo>
                  <a:lnTo>
                    <a:pt x="3105493" y="1139568"/>
                  </a:lnTo>
                  <a:lnTo>
                    <a:pt x="3124909" y="1098546"/>
                  </a:lnTo>
                  <a:lnTo>
                    <a:pt x="3143211" y="1056908"/>
                  </a:lnTo>
                  <a:lnTo>
                    <a:pt x="3160380" y="1014674"/>
                  </a:lnTo>
                  <a:lnTo>
                    <a:pt x="3176397" y="971864"/>
                  </a:lnTo>
                  <a:lnTo>
                    <a:pt x="3191243" y="928497"/>
                  </a:lnTo>
                  <a:lnTo>
                    <a:pt x="3204898" y="884591"/>
                  </a:lnTo>
                  <a:lnTo>
                    <a:pt x="3217344" y="840166"/>
                  </a:lnTo>
                  <a:lnTo>
                    <a:pt x="3228562" y="795241"/>
                  </a:lnTo>
                  <a:lnTo>
                    <a:pt x="3238531" y="749836"/>
                  </a:lnTo>
                  <a:lnTo>
                    <a:pt x="3247234" y="703969"/>
                  </a:lnTo>
                  <a:lnTo>
                    <a:pt x="3254650" y="657659"/>
                  </a:lnTo>
                  <a:lnTo>
                    <a:pt x="3260761" y="610927"/>
                  </a:lnTo>
                  <a:lnTo>
                    <a:pt x="3265547" y="563790"/>
                  </a:lnTo>
                  <a:lnTo>
                    <a:pt x="3268989" y="516269"/>
                  </a:lnTo>
                  <a:lnTo>
                    <a:pt x="3271069" y="468382"/>
                  </a:lnTo>
                  <a:lnTo>
                    <a:pt x="3271766" y="420148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3332" y="1828342"/>
              <a:ext cx="220041" cy="22004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265523" y="1736609"/>
            <a:ext cx="2276685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432636">
              <a:lnSpc>
                <a:spcPts val="2200"/>
              </a:lnSpc>
              <a:spcBef>
                <a:spcPts val="240"/>
              </a:spcBef>
            </a:pPr>
            <a:r>
              <a:rPr sz="1867" spc="107" dirty="0">
                <a:solidFill>
                  <a:srgbClr val="FFFFFF"/>
                </a:solidFill>
                <a:latin typeface="Arial"/>
                <a:cs typeface="Arial"/>
              </a:rPr>
              <a:t>аналитики, </a:t>
            </a:r>
            <a:r>
              <a:rPr sz="1867" dirty="0">
                <a:solidFill>
                  <a:srgbClr val="FFFFFF"/>
                </a:solidFill>
                <a:latin typeface="Arial"/>
                <a:cs typeface="Arial"/>
              </a:rPr>
              <a:t>РРС-</a:t>
            </a:r>
            <a:r>
              <a:rPr sz="1867" spc="120" dirty="0">
                <a:solidFill>
                  <a:srgbClr val="FFFFFF"/>
                </a:solidFill>
                <a:latin typeface="Arial"/>
                <a:cs typeface="Arial"/>
              </a:rPr>
              <a:t>специалисты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16" y="662093"/>
            <a:ext cx="2346960" cy="563879"/>
          </a:xfrm>
          <a:custGeom>
            <a:avLst/>
            <a:gdLst/>
            <a:ahLst/>
            <a:cxnLst/>
            <a:rect l="l" t="t" r="r" b="b"/>
            <a:pathLst>
              <a:path w="1760220" h="422909">
                <a:moveTo>
                  <a:pt x="1759940" y="209550"/>
                </a:moveTo>
                <a:lnTo>
                  <a:pt x="1446466" y="209550"/>
                </a:lnTo>
                <a:lnTo>
                  <a:pt x="1446466" y="0"/>
                </a:lnTo>
                <a:lnTo>
                  <a:pt x="0" y="0"/>
                </a:lnTo>
                <a:lnTo>
                  <a:pt x="0" y="209550"/>
                </a:lnTo>
                <a:lnTo>
                  <a:pt x="0" y="213360"/>
                </a:lnTo>
                <a:lnTo>
                  <a:pt x="0" y="422910"/>
                </a:lnTo>
                <a:lnTo>
                  <a:pt x="1759940" y="422910"/>
                </a:lnTo>
                <a:lnTo>
                  <a:pt x="1759940" y="209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97486" y="354901"/>
            <a:ext cx="2382519" cy="1159292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lang="ru-RU" sz="2000" dirty="0">
                <a:latin typeface="+mn-lt"/>
              </a:rPr>
              <a:t>ИТ-отдел, отдел бизнес-аналитики,</a:t>
            </a:r>
            <a:br>
              <a:rPr lang="ru-RU" sz="2000" dirty="0">
                <a:latin typeface="+mn-lt"/>
              </a:rPr>
            </a:br>
            <a:r>
              <a:rPr lang="ru-RU" sz="2000" dirty="0">
                <a:latin typeface="+mn-lt"/>
              </a:rPr>
              <a:t>отдел безопасности и закупок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105037" y="1603860"/>
            <a:ext cx="2677160" cy="135400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/>
              <a:t>Прямая ЦА:</a:t>
            </a:r>
          </a:p>
          <a:p>
            <a:pPr marL="16933">
              <a:spcBef>
                <a:spcPts val="47"/>
              </a:spcBef>
            </a:pPr>
            <a:r>
              <a:rPr sz="2000" dirty="0"/>
              <a:t>маркетинг-директор</a:t>
            </a:r>
          </a:p>
          <a:p>
            <a:pPr marL="37252" marR="6773">
              <a:lnSpc>
                <a:spcPts val="2200"/>
              </a:lnSpc>
              <a:spcBef>
                <a:spcPts val="1287"/>
              </a:spcBef>
            </a:pPr>
            <a:r>
              <a:rPr sz="2000" dirty="0"/>
              <a:t>Так как он выделит деньги на аналитику.</a:t>
            </a:r>
          </a:p>
        </p:txBody>
      </p:sp>
      <p:sp>
        <p:nvSpPr>
          <p:cNvPr id="15" name="object 15"/>
          <p:cNvSpPr/>
          <p:nvPr/>
        </p:nvSpPr>
        <p:spPr>
          <a:xfrm>
            <a:off x="0" y="4616719"/>
            <a:ext cx="12192000" cy="2241973"/>
          </a:xfrm>
          <a:custGeom>
            <a:avLst/>
            <a:gdLst/>
            <a:ahLst/>
            <a:cxnLst/>
            <a:rect l="l" t="t" r="r" b="b"/>
            <a:pathLst>
              <a:path w="9144000" h="1681479">
                <a:moveTo>
                  <a:pt x="9143999" y="1680959"/>
                </a:moveTo>
                <a:lnTo>
                  <a:pt x="0" y="168095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680959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 txBox="1"/>
          <p:nvPr/>
        </p:nvSpPr>
        <p:spPr>
          <a:xfrm>
            <a:off x="3280005" y="3611033"/>
            <a:ext cx="5304367" cy="4479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800" dirty="0"/>
              <a:t>Конкретизируем </a:t>
            </a:r>
            <a:r>
              <a:rPr sz="2800" dirty="0"/>
              <a:t>ЦА: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90265" y="5135946"/>
            <a:ext cx="2720340" cy="12866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133" dirty="0">
                <a:solidFill>
                  <a:srgbClr val="FFFFFF"/>
                </a:solidFill>
                <a:latin typeface="Arial"/>
                <a:cs typeface="Arial"/>
              </a:rPr>
              <a:t>Ниши: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0"/>
              </a:spcBef>
            </a:pP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Екоммерс,</a:t>
            </a:r>
            <a:r>
              <a:rPr sz="16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47" dirty="0">
                <a:solidFill>
                  <a:srgbClr val="FFFFFF"/>
                </a:solidFill>
                <a:latin typeface="Arial"/>
                <a:cs typeface="Arial"/>
              </a:rPr>
              <a:t>Ритейл, </a:t>
            </a:r>
            <a:r>
              <a:rPr sz="1600" spc="120" dirty="0">
                <a:solidFill>
                  <a:srgbClr val="FFFFFF"/>
                </a:solidFill>
                <a:latin typeface="Arial"/>
                <a:cs typeface="Arial"/>
              </a:rPr>
              <a:t>Финанс,</a:t>
            </a:r>
            <a:r>
              <a:rPr sz="1600" spc="2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Телеком,</a:t>
            </a:r>
            <a:r>
              <a:rPr sz="1600" spc="2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Arial"/>
                <a:cs typeface="Arial"/>
              </a:rPr>
              <a:t>Фарма,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Маркетплейсы,</a:t>
            </a:r>
            <a:r>
              <a:rPr sz="1600" spc="5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Авто,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Недвижимость,</a:t>
            </a:r>
            <a:r>
              <a:rPr sz="1600"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ИТ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1415" y="5135946"/>
            <a:ext cx="2219960" cy="10430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-27" dirty="0">
                <a:solidFill>
                  <a:srgbClr val="FFFFFF"/>
                </a:solidFill>
                <a:latin typeface="Arial"/>
                <a:cs typeface="Arial"/>
              </a:rPr>
              <a:t>Гео: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РФ,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52" dirty="0">
                <a:solidFill>
                  <a:srgbClr val="FFFFFF"/>
                </a:solidFill>
                <a:latin typeface="Arial"/>
                <a:cs typeface="Arial"/>
              </a:rPr>
              <a:t>крупные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3" dirty="0">
                <a:solidFill>
                  <a:srgbClr val="FFFFFF"/>
                </a:solidFill>
                <a:latin typeface="Arial"/>
                <a:cs typeface="Arial"/>
              </a:rPr>
              <a:t>города,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где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есть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HQ,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скорее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всего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67" dirty="0">
                <a:solidFill>
                  <a:srgbClr val="FFFFFF"/>
                </a:solidFill>
                <a:latin typeface="Arial"/>
                <a:cs typeface="Arial"/>
              </a:rPr>
              <a:t>МСК,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Питер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74795" y="5135945"/>
            <a:ext cx="1849120" cy="542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113" dirty="0">
                <a:solidFill>
                  <a:srgbClr val="FFFFFF"/>
                </a:solidFill>
                <a:latin typeface="Arial"/>
                <a:cs typeface="Arial"/>
              </a:rPr>
              <a:t>Отслеживают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1907"/>
              </a:lnSpc>
            </a:pPr>
            <a:r>
              <a:rPr sz="1600" spc="160" dirty="0">
                <a:solidFill>
                  <a:srgbClr val="FFFFFF"/>
                </a:solidFill>
                <a:latin typeface="Arial"/>
                <a:cs typeface="Arial"/>
              </a:rPr>
              <a:t>конверсии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GA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74795" y="5897946"/>
            <a:ext cx="2429085" cy="54373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6933" marR="6773">
              <a:lnSpc>
                <a:spcPts val="1947"/>
              </a:lnSpc>
              <a:spcBef>
                <a:spcPts val="440"/>
              </a:spcBef>
            </a:pPr>
            <a:r>
              <a:rPr sz="1867" b="1" spc="100" dirty="0">
                <a:solidFill>
                  <a:srgbClr val="FFFFFF"/>
                </a:solidFill>
                <a:latin typeface="Arial"/>
                <a:cs typeface="Arial"/>
              </a:rPr>
              <a:t>Тратят</a:t>
            </a:r>
            <a:r>
              <a:rPr sz="1867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отчетность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более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ч.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неделю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19557" y="5158305"/>
            <a:ext cx="1084580" cy="542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80" dirty="0">
                <a:solidFill>
                  <a:srgbClr val="FFFFFF"/>
                </a:solidFill>
                <a:latin typeface="Arial"/>
                <a:cs typeface="Arial"/>
              </a:rPr>
              <a:t>Возраст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1907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25-</a:t>
            </a:r>
            <a:r>
              <a:rPr sz="1600" spc="160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1600" spc="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лет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9138" y="4224150"/>
            <a:ext cx="9502140" cy="842433"/>
            <a:chOff x="366853" y="3168112"/>
            <a:chExt cx="7126605" cy="631825"/>
          </a:xfrm>
        </p:grpSpPr>
        <p:sp>
          <p:nvSpPr>
            <p:cNvPr id="23" name="object 23"/>
            <p:cNvSpPr/>
            <p:nvPr/>
          </p:nvSpPr>
          <p:spPr>
            <a:xfrm>
              <a:off x="6889827" y="3168112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1" y="603124"/>
                  </a:moveTo>
                  <a:lnTo>
                    <a:pt x="252646" y="599177"/>
                  </a:lnTo>
                  <a:lnTo>
                    <a:pt x="206244" y="587750"/>
                  </a:lnTo>
                  <a:lnTo>
                    <a:pt x="162976" y="569464"/>
                  </a:lnTo>
                  <a:lnTo>
                    <a:pt x="123463" y="544940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2"/>
                  </a:lnTo>
                  <a:lnTo>
                    <a:pt x="3756" y="254102"/>
                  </a:lnTo>
                  <a:lnTo>
                    <a:pt x="14802" y="208239"/>
                  </a:lnTo>
                  <a:lnTo>
                    <a:pt x="32803" y="164782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3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1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4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3" y="162977"/>
                  </a:lnTo>
                  <a:lnTo>
                    <a:pt x="587749" y="206245"/>
                  </a:lnTo>
                  <a:lnTo>
                    <a:pt x="599176" y="252647"/>
                  </a:lnTo>
                  <a:lnTo>
                    <a:pt x="603123" y="301562"/>
                  </a:lnTo>
                  <a:lnTo>
                    <a:pt x="599176" y="350476"/>
                  </a:lnTo>
                  <a:lnTo>
                    <a:pt x="587749" y="396878"/>
                  </a:lnTo>
                  <a:lnTo>
                    <a:pt x="569463" y="440147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40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1" y="60312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4415" y="3241560"/>
              <a:ext cx="457199" cy="4571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116641" y="3168112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2" y="603124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7" y="569464"/>
                  </a:lnTo>
                  <a:lnTo>
                    <a:pt x="123463" y="544940"/>
                  </a:lnTo>
                  <a:lnTo>
                    <a:pt x="88325" y="514798"/>
                  </a:lnTo>
                  <a:lnTo>
                    <a:pt x="58184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2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2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3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2" y="0"/>
                  </a:lnTo>
                  <a:lnTo>
                    <a:pt x="350477" y="3946"/>
                  </a:lnTo>
                  <a:lnTo>
                    <a:pt x="396879" y="15373"/>
                  </a:lnTo>
                  <a:lnTo>
                    <a:pt x="440147" y="33659"/>
                  </a:lnTo>
                  <a:lnTo>
                    <a:pt x="479660" y="58184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4" y="162977"/>
                  </a:lnTo>
                  <a:lnTo>
                    <a:pt x="587749" y="206245"/>
                  </a:lnTo>
                  <a:lnTo>
                    <a:pt x="599176" y="252647"/>
                  </a:lnTo>
                  <a:lnTo>
                    <a:pt x="603123" y="301562"/>
                  </a:lnTo>
                  <a:lnTo>
                    <a:pt x="599176" y="350476"/>
                  </a:lnTo>
                  <a:lnTo>
                    <a:pt x="587749" y="396878"/>
                  </a:lnTo>
                  <a:lnTo>
                    <a:pt x="569464" y="440147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40"/>
                  </a:lnTo>
                  <a:lnTo>
                    <a:pt x="440147" y="569464"/>
                  </a:lnTo>
                  <a:lnTo>
                    <a:pt x="396879" y="587750"/>
                  </a:lnTo>
                  <a:lnTo>
                    <a:pt x="350477" y="599177"/>
                  </a:lnTo>
                  <a:lnTo>
                    <a:pt x="301562" y="60312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1229" y="3241560"/>
              <a:ext cx="457199" cy="4571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831016" y="3172161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2" y="603123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6" y="569464"/>
                  </a:lnTo>
                  <a:lnTo>
                    <a:pt x="123463" y="544939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6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1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1"/>
                  </a:lnTo>
                  <a:lnTo>
                    <a:pt x="57423" y="124540"/>
                  </a:lnTo>
                  <a:lnTo>
                    <a:pt x="88325" y="88325"/>
                  </a:lnTo>
                  <a:lnTo>
                    <a:pt x="124540" y="57422"/>
                  </a:lnTo>
                  <a:lnTo>
                    <a:pt x="164782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2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3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4" y="162976"/>
                  </a:lnTo>
                  <a:lnTo>
                    <a:pt x="587750" y="206244"/>
                  </a:lnTo>
                  <a:lnTo>
                    <a:pt x="599176" y="252646"/>
                  </a:lnTo>
                  <a:lnTo>
                    <a:pt x="603123" y="301561"/>
                  </a:lnTo>
                  <a:lnTo>
                    <a:pt x="599176" y="350476"/>
                  </a:lnTo>
                  <a:lnTo>
                    <a:pt x="587750" y="396878"/>
                  </a:lnTo>
                  <a:lnTo>
                    <a:pt x="569464" y="440146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39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2" y="6031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5604" y="3245609"/>
              <a:ext cx="457199" cy="45719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66853" y="3196409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1" y="603123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6" y="569464"/>
                  </a:lnTo>
                  <a:lnTo>
                    <a:pt x="123463" y="544939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1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1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2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1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3"/>
                  </a:lnTo>
                  <a:lnTo>
                    <a:pt x="514798" y="88325"/>
                  </a:lnTo>
                  <a:lnTo>
                    <a:pt x="544940" y="123463"/>
                  </a:lnTo>
                  <a:lnTo>
                    <a:pt x="569464" y="162976"/>
                  </a:lnTo>
                  <a:lnTo>
                    <a:pt x="587750" y="206245"/>
                  </a:lnTo>
                  <a:lnTo>
                    <a:pt x="599177" y="252647"/>
                  </a:lnTo>
                  <a:lnTo>
                    <a:pt x="603123" y="301561"/>
                  </a:lnTo>
                  <a:lnTo>
                    <a:pt x="599177" y="350476"/>
                  </a:lnTo>
                  <a:lnTo>
                    <a:pt x="587750" y="396878"/>
                  </a:lnTo>
                  <a:lnTo>
                    <a:pt x="569464" y="440147"/>
                  </a:lnTo>
                  <a:lnTo>
                    <a:pt x="544940" y="479660"/>
                  </a:lnTo>
                  <a:lnTo>
                    <a:pt x="514798" y="514798"/>
                  </a:lnTo>
                  <a:lnTo>
                    <a:pt x="479660" y="544939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1" y="6031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441" y="3269857"/>
              <a:ext cx="457199" cy="457199"/>
            </a:xfrm>
            <a:prstGeom prst="rect">
              <a:avLst/>
            </a:prstGeom>
          </p:spPr>
        </p:pic>
      </p:grpSp>
      <p:sp>
        <p:nvSpPr>
          <p:cNvPr id="31" name="object 2">
            <a:extLst>
              <a:ext uri="{FF2B5EF4-FFF2-40B4-BE49-F238E27FC236}">
                <a16:creationId xmlns:a16="http://schemas.microsoft.com/office/drawing/2014/main" id="{A080428E-ED52-7E00-C1EC-3006B951FB3B}"/>
              </a:ext>
            </a:extLst>
          </p:cNvPr>
          <p:cNvSpPr txBox="1">
            <a:spLocks/>
          </p:cNvSpPr>
          <p:nvPr/>
        </p:nvSpPr>
        <p:spPr>
          <a:xfrm>
            <a:off x="7951325" y="19094"/>
            <a:ext cx="4093132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>
              <a:spcBef>
                <a:spcPts val="133"/>
              </a:spcBef>
            </a:pPr>
            <a:r>
              <a:rPr lang="ru-RU" b="0" dirty="0">
                <a:solidFill>
                  <a:srgbClr val="000000"/>
                </a:solidFill>
                <a:latin typeface="+mj-lt"/>
              </a:rPr>
              <a:t>Пример описания ЦА:</a:t>
            </a:r>
            <a:endParaRPr lang="ru-RU" b="0" dirty="0">
              <a:latin typeface="+mj-lt"/>
            </a:endParaRPr>
          </a:p>
        </p:txBody>
      </p:sp>
      <p:pic>
        <p:nvPicPr>
          <p:cNvPr id="32" name="object 3">
            <a:extLst>
              <a:ext uri="{FF2B5EF4-FFF2-40B4-BE49-F238E27FC236}">
                <a16:creationId xmlns:a16="http://schemas.microsoft.com/office/drawing/2014/main" id="{3FD0CE79-0DD1-74CA-FFFE-AB22F6D8D30C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311" y="336085"/>
            <a:ext cx="4093132" cy="10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34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694" y="2126617"/>
            <a:ext cx="4520105" cy="1143635"/>
            <a:chOff x="6452695" y="2126617"/>
            <a:chExt cx="4013200" cy="1143635"/>
          </a:xfrm>
        </p:grpSpPr>
        <p:sp>
          <p:nvSpPr>
            <p:cNvPr id="3" name="object 3"/>
            <p:cNvSpPr/>
            <p:nvPr/>
          </p:nvSpPr>
          <p:spPr>
            <a:xfrm>
              <a:off x="6699174" y="2276525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3757015" y="0"/>
                  </a:moveTo>
                  <a:lnTo>
                    <a:pt x="0" y="0"/>
                  </a:lnTo>
                  <a:lnTo>
                    <a:pt x="0" y="784834"/>
                  </a:lnTo>
                  <a:lnTo>
                    <a:pt x="0" y="983919"/>
                  </a:lnTo>
                  <a:lnTo>
                    <a:pt x="3757015" y="983919"/>
                  </a:lnTo>
                  <a:lnTo>
                    <a:pt x="3757015" y="784834"/>
                  </a:lnTo>
                  <a:lnTo>
                    <a:pt x="3757015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99179" y="2276522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0" y="0"/>
                  </a:moveTo>
                  <a:lnTo>
                    <a:pt x="3757015" y="0"/>
                  </a:lnTo>
                  <a:lnTo>
                    <a:pt x="3757015" y="983913"/>
                  </a:lnTo>
                  <a:lnTo>
                    <a:pt x="0" y="98391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52695" y="2126617"/>
              <a:ext cx="3836035" cy="935355"/>
            </a:xfrm>
            <a:custGeom>
              <a:avLst/>
              <a:gdLst/>
              <a:ahLst/>
              <a:cxnLst/>
              <a:rect l="l" t="t" r="r" b="b"/>
              <a:pathLst>
                <a:path w="3836034" h="935355">
                  <a:moveTo>
                    <a:pt x="3835489" y="934737"/>
                  </a:moveTo>
                  <a:lnTo>
                    <a:pt x="0" y="934737"/>
                  </a:lnTo>
                  <a:lnTo>
                    <a:pt x="0" y="0"/>
                  </a:lnTo>
                  <a:lnTo>
                    <a:pt x="3835489" y="0"/>
                  </a:lnTo>
                  <a:lnTo>
                    <a:pt x="3835489" y="9347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26149" y="2126617"/>
            <a:ext cx="4013200" cy="1143635"/>
            <a:chOff x="726149" y="2126617"/>
            <a:chExt cx="4013200" cy="1143635"/>
          </a:xfrm>
        </p:grpSpPr>
        <p:sp>
          <p:nvSpPr>
            <p:cNvPr id="7" name="object 7"/>
            <p:cNvSpPr/>
            <p:nvPr/>
          </p:nvSpPr>
          <p:spPr>
            <a:xfrm>
              <a:off x="972629" y="2276525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3757015" y="0"/>
                  </a:moveTo>
                  <a:lnTo>
                    <a:pt x="0" y="0"/>
                  </a:lnTo>
                  <a:lnTo>
                    <a:pt x="0" y="784834"/>
                  </a:lnTo>
                  <a:lnTo>
                    <a:pt x="0" y="983919"/>
                  </a:lnTo>
                  <a:lnTo>
                    <a:pt x="3757015" y="983919"/>
                  </a:lnTo>
                  <a:lnTo>
                    <a:pt x="3757015" y="784834"/>
                  </a:lnTo>
                  <a:lnTo>
                    <a:pt x="3757015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2633" y="2276522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0" y="0"/>
                  </a:moveTo>
                  <a:lnTo>
                    <a:pt x="3757016" y="0"/>
                  </a:lnTo>
                  <a:lnTo>
                    <a:pt x="3757016" y="983913"/>
                  </a:lnTo>
                  <a:lnTo>
                    <a:pt x="0" y="98391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6149" y="2126617"/>
              <a:ext cx="3836035" cy="935355"/>
            </a:xfrm>
            <a:custGeom>
              <a:avLst/>
              <a:gdLst/>
              <a:ahLst/>
              <a:cxnLst/>
              <a:rect l="l" t="t" r="r" b="b"/>
              <a:pathLst>
                <a:path w="3836035" h="935355">
                  <a:moveTo>
                    <a:pt x="3835489" y="934737"/>
                  </a:moveTo>
                  <a:lnTo>
                    <a:pt x="0" y="934737"/>
                  </a:lnTo>
                  <a:lnTo>
                    <a:pt x="0" y="0"/>
                  </a:lnTo>
                  <a:lnTo>
                    <a:pt x="3835489" y="0"/>
                  </a:lnTo>
                  <a:lnTo>
                    <a:pt x="3835489" y="9347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определить портрет ЦА</a:t>
            </a:r>
            <a:r>
              <a:rPr dirty="0"/>
              <a:t>?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61224" y="3688924"/>
            <a:ext cx="3768699" cy="208839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30530" marR="173990" indent="-418465"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2200" dirty="0"/>
              <a:t>Яндекс.Метрика/ Google Analytics</a:t>
            </a:r>
          </a:p>
          <a:p>
            <a:pPr marL="430530" marR="5080" indent="-418465"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2200" dirty="0"/>
              <a:t>Google Adwords/Facebook Audience Insights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2200" dirty="0"/>
              <a:t>CRM-системы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696971" y="3620630"/>
            <a:ext cx="2983865" cy="19441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lang="ru-RU" sz="2200" dirty="0"/>
              <a:t>Соц. Сети / форумы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2200" dirty="0"/>
              <a:t>Similar Web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lang="ru-RU" sz="2200" dirty="0"/>
              <a:t>Опросы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lang="ru-RU" sz="2200" dirty="0"/>
              <a:t>Глубинные интервью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39797" y="1990138"/>
            <a:ext cx="3836035" cy="1071834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72000" rIns="0" bIns="0" rtlCol="0">
            <a:noAutofit/>
          </a:bodyPr>
          <a:lstStyle/>
          <a:p>
            <a:pPr marL="220979" marR="470534">
              <a:lnSpc>
                <a:spcPct val="101600"/>
              </a:lnSpc>
              <a:spcBef>
                <a:spcPts val="1265"/>
              </a:spcBef>
            </a:pPr>
            <a:r>
              <a:rPr lang="ru-RU" sz="2000" b="1" spc="125" dirty="0">
                <a:solidFill>
                  <a:srgbClr val="0034EC"/>
                </a:solidFill>
                <a:cs typeface="Arial"/>
              </a:rPr>
              <a:t>географические</a:t>
            </a:r>
            <a:r>
              <a:rPr lang="ru-RU" sz="2000" b="1" spc="45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sz="2000" b="1" dirty="0">
                <a:solidFill>
                  <a:srgbClr val="0034EC"/>
                </a:solidFill>
                <a:cs typeface="Arial"/>
              </a:rPr>
              <a:t>+</a:t>
            </a:r>
            <a:br>
              <a:rPr lang="ru-RU" sz="2000" b="1" spc="50" dirty="0">
                <a:solidFill>
                  <a:srgbClr val="0034EC"/>
                </a:solidFill>
                <a:cs typeface="Arial"/>
              </a:rPr>
            </a:br>
            <a:r>
              <a:rPr lang="ru-RU" sz="2000" b="1" spc="95" dirty="0">
                <a:solidFill>
                  <a:srgbClr val="0034EC"/>
                </a:solidFill>
                <a:cs typeface="Arial"/>
              </a:rPr>
              <a:t>социо-</a:t>
            </a:r>
            <a:r>
              <a:rPr lang="ru-RU" sz="2000" b="1" spc="125" dirty="0">
                <a:solidFill>
                  <a:srgbClr val="0034EC"/>
                </a:solidFill>
                <a:cs typeface="Arial"/>
              </a:rPr>
              <a:t>демографические</a:t>
            </a:r>
            <a:r>
              <a:rPr lang="ru-RU" sz="2000" b="1" spc="45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sz="2000" b="1" spc="80" dirty="0">
                <a:solidFill>
                  <a:srgbClr val="0034EC"/>
                </a:solidFill>
                <a:cs typeface="Arial"/>
              </a:rPr>
              <a:t>факторы</a:t>
            </a:r>
            <a:endParaRPr lang="ru-RU" sz="2000" dirty="0"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52695" y="2126617"/>
            <a:ext cx="4320561" cy="93535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60655" rIns="0" bIns="0" rtlCol="0">
            <a:noAutofit/>
          </a:bodyPr>
          <a:lstStyle/>
          <a:p>
            <a:pPr marL="253365" marR="352425">
              <a:lnSpc>
                <a:spcPct val="101600"/>
              </a:lnSpc>
              <a:spcBef>
                <a:spcPts val="1265"/>
              </a:spcBef>
            </a:pPr>
            <a:r>
              <a:rPr sz="2000" b="1" spc="110" dirty="0">
                <a:solidFill>
                  <a:srgbClr val="0034EC"/>
                </a:solidFill>
                <a:cs typeface="Arial"/>
              </a:rPr>
              <a:t>поведенческие+ </a:t>
            </a:r>
            <a:r>
              <a:rPr sz="2000" b="1" spc="120" dirty="0">
                <a:solidFill>
                  <a:srgbClr val="0034EC"/>
                </a:solidFill>
                <a:cs typeface="Arial"/>
              </a:rPr>
              <a:t>психографические</a:t>
            </a:r>
            <a:r>
              <a:rPr sz="2000" b="1" spc="50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0" dirty="0">
                <a:solidFill>
                  <a:srgbClr val="0034EC"/>
                </a:solidFill>
                <a:cs typeface="Arial"/>
              </a:rPr>
              <a:t>факторы</a:t>
            </a:r>
            <a:endParaRPr sz="2000" dirty="0"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40954" y="218416"/>
            <a:ext cx="5582446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Яндекс Метрика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F03D1D-4B4F-FF68-3F99-6C44EA87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53" y="1202790"/>
            <a:ext cx="7462615" cy="5635036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23009" y="496436"/>
            <a:ext cx="4422197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Similar Web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607" y="1363075"/>
            <a:ext cx="5137394" cy="22123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0409" y="1532442"/>
            <a:ext cx="5501959" cy="21970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F4CE1F-CC26-E1E1-4714-3F30C1F52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791" y="3729517"/>
            <a:ext cx="6117197" cy="3142131"/>
          </a:xfrm>
          <a:prstGeom prst="rect">
            <a:avLst/>
          </a:prstGeom>
        </p:spPr>
      </p:pic>
      <p:pic>
        <p:nvPicPr>
          <p:cNvPr id="8" name="object 4">
            <a:extLst>
              <a:ext uri="{FF2B5EF4-FFF2-40B4-BE49-F238E27FC236}">
                <a16:creationId xmlns:a16="http://schemas.microsoft.com/office/drawing/2014/main" id="{EB786FE4-81FF-B817-F07E-8331454808F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2117" y="4388993"/>
            <a:ext cx="5050884" cy="18231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7D22FB-9E6F-C80F-3B3B-03781CD75FE1}"/>
              </a:ext>
            </a:extLst>
          </p:cNvPr>
          <p:cNvSpPr txBox="1"/>
          <p:nvPr/>
        </p:nvSpPr>
        <p:spPr>
          <a:xfrm>
            <a:off x="6096000" y="496436"/>
            <a:ext cx="588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6"/>
              </a:rPr>
              <a:t>https://www.similarweb.com/website/tesla.com/#overview</a:t>
            </a:r>
            <a:endParaRPr lang="en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9324C-27F2-BBC9-8C5E-3D2C9116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90" y="365125"/>
            <a:ext cx="11248474" cy="820947"/>
          </a:xfrm>
        </p:spPr>
        <p:txBody>
          <a:bodyPr>
            <a:normAutofit/>
          </a:bodyPr>
          <a:lstStyle/>
          <a:p>
            <a:r>
              <a:rPr lang="ru-RU" dirty="0"/>
              <a:t>Ограничения соц. дем. и  метода персон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1D5F7D-0EB0-5EA7-497E-82F9BC377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90" y="4515817"/>
            <a:ext cx="4954440" cy="17894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 реальных продуктах определение ЦА через демографические характеристики или метод персон являются слишком грубыми и не могут отразить сложную реальность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5A089D-F323-63FD-B3A7-C1E1C97425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490" y="1311966"/>
            <a:ext cx="2968343" cy="28067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3BB025-3AF2-16D2-823F-B37142A54E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424" y="1311966"/>
            <a:ext cx="3010962" cy="2806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97861A5-9B2F-7667-C179-FE513E6765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978" y="1186072"/>
            <a:ext cx="3236336" cy="30022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A80D4C-0772-1883-8B01-9907018C5AF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504" y="4158423"/>
            <a:ext cx="5843460" cy="26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1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1850" y="1779969"/>
            <a:ext cx="5264150" cy="1863758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Фреймворк</a:t>
            </a:r>
            <a:br>
              <a:rPr lang="ru-RU" dirty="0"/>
            </a:br>
            <a:r>
              <a:rPr lang="en-US" dirty="0"/>
              <a:t>Jobs To Be Done</a:t>
            </a:r>
            <a:endParaRPr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1349DE4A-359D-C086-2FDA-DB24871D1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22038"/>
            <a:ext cx="6599260" cy="1500187"/>
          </a:xfrm>
          <a:noFill/>
        </p:spPr>
        <p:txBody>
          <a:bodyPr>
            <a:normAutofit/>
          </a:bodyPr>
          <a:lstStyle/>
          <a:p>
            <a:pPr marL="16933">
              <a:spcBef>
                <a:spcPts val="1433"/>
              </a:spcBef>
            </a:pPr>
            <a:r>
              <a:rPr lang="ru-RU" sz="2800" dirty="0">
                <a:solidFill>
                  <a:srgbClr val="000000"/>
                </a:solidFill>
                <a:cs typeface="Arial"/>
              </a:rPr>
              <a:t>Клиенты</a:t>
            </a:r>
            <a:r>
              <a:rPr lang="ru-RU" sz="2800" spc="-47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2800" b="1" spc="-13" dirty="0">
                <a:solidFill>
                  <a:srgbClr val="000000"/>
                </a:solidFill>
                <a:cs typeface="Arial"/>
              </a:rPr>
              <a:t>нанимают</a:t>
            </a:r>
            <a:br>
              <a:rPr lang="ru-RU" sz="2800" b="1" spc="-13" dirty="0">
                <a:solidFill>
                  <a:srgbClr val="000000"/>
                </a:solidFill>
                <a:cs typeface="Arial"/>
              </a:rPr>
            </a:br>
            <a:r>
              <a:rPr lang="ru-RU" sz="2800" dirty="0">
                <a:cs typeface="Arial"/>
              </a:rPr>
              <a:t>продукт</a:t>
            </a:r>
            <a:r>
              <a:rPr lang="ru-RU" sz="2800" spc="-53" dirty="0">
                <a:cs typeface="Arial"/>
              </a:rPr>
              <a:t> </a:t>
            </a:r>
            <a:r>
              <a:rPr lang="ru-RU" sz="2800" b="1" dirty="0">
                <a:cs typeface="Arial"/>
              </a:rPr>
              <a:t>на</a:t>
            </a:r>
            <a:r>
              <a:rPr lang="ru-RU" sz="2800" b="1" spc="-33" dirty="0">
                <a:cs typeface="Arial"/>
              </a:rPr>
              <a:t> </a:t>
            </a:r>
            <a:r>
              <a:rPr lang="ru-RU" sz="2800" b="1" spc="-13" dirty="0">
                <a:cs typeface="Arial"/>
              </a:rPr>
              <a:t>работу</a:t>
            </a:r>
            <a:r>
              <a:rPr lang="ru-RU" sz="2800" spc="-13" dirty="0">
                <a:cs typeface="Arial"/>
              </a:rPr>
              <a:t>.</a:t>
            </a:r>
            <a:endParaRPr lang="ru-RU" sz="2800" dirty="0">
              <a:cs typeface="Arial"/>
            </a:endParaRPr>
          </a:p>
          <a:p>
            <a:pPr marL="16933" marR="6773">
              <a:spcBef>
                <a:spcPts val="1300"/>
              </a:spcBef>
            </a:pPr>
            <a:r>
              <a:rPr lang="ru-RU" sz="2800" dirty="0">
                <a:solidFill>
                  <a:srgbClr val="666666"/>
                </a:solidFill>
                <a:cs typeface="Arial"/>
              </a:rPr>
              <a:t>Сам</a:t>
            </a:r>
            <a:r>
              <a:rPr lang="ru-RU" sz="2800" spc="-20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2800" dirty="0">
                <a:solidFill>
                  <a:srgbClr val="666666"/>
                </a:solidFill>
                <a:cs typeface="Arial"/>
              </a:rPr>
              <a:t>продукт</a:t>
            </a:r>
            <a:r>
              <a:rPr lang="ru-RU" sz="2800" spc="-20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2800" dirty="0">
                <a:solidFill>
                  <a:srgbClr val="666666"/>
                </a:solidFill>
                <a:cs typeface="Arial"/>
              </a:rPr>
              <a:t>не</a:t>
            </a:r>
            <a:r>
              <a:rPr lang="ru-RU" sz="2800" spc="-20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2800" spc="-40" dirty="0">
                <a:solidFill>
                  <a:srgbClr val="666666"/>
                </a:solidFill>
                <a:cs typeface="Arial"/>
              </a:rPr>
              <a:t>имеет </a:t>
            </a:r>
            <a:r>
              <a:rPr lang="ru-RU" sz="2800" spc="-13" dirty="0">
                <a:solidFill>
                  <a:srgbClr val="666666"/>
                </a:solidFill>
                <a:cs typeface="Arial"/>
              </a:rPr>
              <a:t>ценности.</a:t>
            </a:r>
            <a:endParaRPr lang="ru-RU" sz="2800" dirty="0">
              <a:cs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D22046-DC98-8A79-C981-590239C30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07" y="711200"/>
            <a:ext cx="3556000" cy="54356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27811" y="637240"/>
            <a:ext cx="10730400" cy="105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Задачи клиента не меняются</a:t>
            </a:r>
            <a:r>
              <a:rPr lang="en-US" dirty="0"/>
              <a:t>,</a:t>
            </a:r>
            <a:endParaRPr dirty="0"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Montserrat"/>
              </a:rPr>
              <a:t>Меняются только решения</a:t>
            </a:r>
            <a:endParaRPr dirty="0">
              <a:sym typeface="Montserrat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5750" y="3257650"/>
            <a:ext cx="4088299" cy="20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9153" y="2193875"/>
            <a:ext cx="2127150" cy="212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49" y="4269734"/>
            <a:ext cx="1949654" cy="194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8871" y="4356672"/>
            <a:ext cx="1839554" cy="183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400" y="4248963"/>
            <a:ext cx="1949631" cy="194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3025" y="2193886"/>
            <a:ext cx="2127150" cy="212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2"/>
          <p:cNvCxnSpPr/>
          <p:nvPr/>
        </p:nvCxnSpPr>
        <p:spPr>
          <a:xfrm>
            <a:off x="6647450" y="2150650"/>
            <a:ext cx="0" cy="40455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7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482332" y="1817613"/>
            <a:ext cx="5133339" cy="24793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693" algn="ctr">
              <a:spcBef>
                <a:spcPts val="133"/>
              </a:spcBef>
            </a:pP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Big</a:t>
            </a:r>
            <a:r>
              <a:rPr sz="4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27" dirty="0">
                <a:solidFill>
                  <a:srgbClr val="FFFFFF"/>
                </a:solidFill>
                <a:latin typeface="Trebuchet MS"/>
                <a:cs typeface="Trebuchet MS"/>
              </a:rPr>
              <a:t>Jobs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пользователей</a:t>
            </a:r>
            <a:r>
              <a:rPr sz="4000" spc="-8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47" dirty="0">
                <a:solidFill>
                  <a:srgbClr val="FFFFFF"/>
                </a:solidFill>
                <a:latin typeface="Trebuchet MS"/>
                <a:cs typeface="Trebuchet MS"/>
              </a:rPr>
              <a:t>не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меняются</a:t>
            </a:r>
            <a:r>
              <a:rPr sz="4000" spc="-4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sz="4000" spc="-2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13" dirty="0">
                <a:solidFill>
                  <a:srgbClr val="FFFFFF"/>
                </a:solidFill>
                <a:latin typeface="Trebuchet MS"/>
                <a:cs typeface="Trebuchet MS"/>
              </a:rPr>
              <a:t>течением времени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83367" y="1612693"/>
            <a:ext cx="4555067" cy="12663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dirty="0">
                <a:solidFill>
                  <a:srgbClr val="37474F"/>
                </a:solidFill>
                <a:latin typeface="+mn-lt"/>
              </a:rPr>
              <a:t>Меняются</a:t>
            </a:r>
            <a:r>
              <a:rPr sz="2400" spc="-40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dirty="0">
                <a:solidFill>
                  <a:srgbClr val="37474F"/>
                </a:solidFill>
                <a:latin typeface="+mn-lt"/>
              </a:rPr>
              <a:t>решения</a:t>
            </a:r>
            <a:r>
              <a:rPr sz="2400" spc="-33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dirty="0">
                <a:solidFill>
                  <a:srgbClr val="37474F"/>
                </a:solidFill>
                <a:latin typeface="+mn-lt"/>
              </a:rPr>
              <a:t>и</a:t>
            </a:r>
            <a:r>
              <a:rPr sz="2400" spc="-33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spc="-13" dirty="0">
                <a:solidFill>
                  <a:srgbClr val="37474F"/>
                </a:solidFill>
                <a:latin typeface="+mn-lt"/>
              </a:rPr>
              <a:t>продукты, </a:t>
            </a:r>
            <a:r>
              <a:rPr sz="2400" dirty="0">
                <a:solidFill>
                  <a:srgbClr val="37474F"/>
                </a:solidFill>
                <a:latin typeface="+mn-lt"/>
              </a:rPr>
              <a:t>которые</a:t>
            </a:r>
            <a:r>
              <a:rPr sz="2400" spc="-60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dirty="0">
                <a:solidFill>
                  <a:srgbClr val="37474F"/>
                </a:solidFill>
                <a:latin typeface="+mn-lt"/>
              </a:rPr>
              <a:t>нанимаются,</a:t>
            </a:r>
            <a:r>
              <a:rPr sz="2400" spc="-60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spc="-13" dirty="0">
                <a:solidFill>
                  <a:srgbClr val="37474F"/>
                </a:solidFill>
                <a:latin typeface="+mn-lt"/>
              </a:rPr>
              <a:t>чтобы </a:t>
            </a:r>
            <a:r>
              <a:rPr sz="2400" dirty="0">
                <a:solidFill>
                  <a:srgbClr val="37474F"/>
                </a:solidFill>
                <a:latin typeface="+mn-lt"/>
              </a:rPr>
              <a:t>работы</a:t>
            </a:r>
            <a:r>
              <a:rPr sz="2400" spc="-33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dirty="0">
                <a:solidFill>
                  <a:srgbClr val="37474F"/>
                </a:solidFill>
                <a:latin typeface="+mn-lt"/>
              </a:rPr>
              <a:t>были</a:t>
            </a:r>
            <a:r>
              <a:rPr sz="2400" spc="-33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spc="-13" dirty="0">
                <a:solidFill>
                  <a:srgbClr val="37474F"/>
                </a:solidFill>
                <a:latin typeface="+mn-lt"/>
              </a:rPr>
              <a:t>сделаны.</a:t>
            </a:r>
            <a:endParaRPr sz="2400" dirty="0">
              <a:latin typeface="+mn-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83366" y="3866134"/>
            <a:ext cx="45550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i="1" dirty="0">
                <a:solidFill>
                  <a:srgbClr val="37474F"/>
                </a:solidFill>
                <a:cs typeface="Trebuchet MS"/>
              </a:rPr>
              <a:t>Какая</a:t>
            </a:r>
            <a:r>
              <a:rPr sz="2400" i="1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2400" i="1" dirty="0">
                <a:solidFill>
                  <a:srgbClr val="37474F"/>
                </a:solidFill>
                <a:cs typeface="Trebuchet MS"/>
              </a:rPr>
              <a:t>Big</a:t>
            </a:r>
            <a:r>
              <a:rPr sz="2400" i="1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2400" i="1" dirty="0">
                <a:solidFill>
                  <a:srgbClr val="37474F"/>
                </a:solidFill>
                <a:cs typeface="Trebuchet MS"/>
              </a:rPr>
              <a:t>Job</a:t>
            </a:r>
            <a:r>
              <a:rPr sz="2400" i="1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2400" i="1" dirty="0">
                <a:solidFill>
                  <a:srgbClr val="37474F"/>
                </a:solidFill>
                <a:cs typeface="Trebuchet MS"/>
              </a:rPr>
              <a:t>решается</a:t>
            </a:r>
            <a:r>
              <a:rPr sz="2400" i="1" spc="513" dirty="0">
                <a:solidFill>
                  <a:srgbClr val="37474F"/>
                </a:solidFill>
                <a:cs typeface="Trebuchet MS"/>
              </a:rPr>
              <a:t> </a:t>
            </a:r>
            <a:r>
              <a:rPr sz="2400" i="1" spc="-27" dirty="0">
                <a:solidFill>
                  <a:srgbClr val="37474F"/>
                </a:solidFill>
                <a:cs typeface="Trebuchet MS"/>
              </a:rPr>
              <a:t>тут?</a:t>
            </a:r>
            <a:endParaRPr sz="2400" dirty="0"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6581" y="4550267"/>
            <a:ext cx="5214832" cy="1922132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6096000" y="0"/>
            <a:ext cx="6096000" cy="6858000"/>
            <a:chOff x="4572000" y="0"/>
            <a:chExt cx="457200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4571999" y="0"/>
                  </a:lnTo>
                  <a:lnTo>
                    <a:pt x="45719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15500" y="601448"/>
              <a:ext cx="4528499" cy="42565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2332" y="1814091"/>
            <a:ext cx="5133339" cy="247931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 indent="1693" algn="ctr">
              <a:lnSpc>
                <a:spcPct val="100000"/>
              </a:lnSpc>
              <a:spcBef>
                <a:spcPts val="133"/>
              </a:spcBef>
            </a:pP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Big</a:t>
            </a:r>
            <a:r>
              <a:rPr b="0" spc="-2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27" dirty="0">
                <a:solidFill>
                  <a:schemeClr val="bg1"/>
                </a:solidFill>
                <a:latin typeface="Trebuchet MS" panose="020B0703020202090204" pitchFamily="34" charset="0"/>
              </a:rPr>
              <a:t>Jobs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пользователей</a:t>
            </a:r>
            <a:r>
              <a:rPr b="0" spc="-8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47" dirty="0">
                <a:solidFill>
                  <a:schemeClr val="bg1"/>
                </a:solidFill>
                <a:latin typeface="Trebuchet MS" panose="020B0703020202090204" pitchFamily="34" charset="0"/>
              </a:rPr>
              <a:t>не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меняются</a:t>
            </a:r>
            <a:r>
              <a:rPr b="0" spc="-4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с</a:t>
            </a:r>
            <a:r>
              <a:rPr b="0" spc="-2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13" dirty="0">
                <a:solidFill>
                  <a:schemeClr val="bg1"/>
                </a:solidFill>
                <a:latin typeface="Trebuchet MS" panose="020B0703020202090204" pitchFamily="34" charset="0"/>
              </a:rPr>
              <a:t>течением времени</a:t>
            </a:r>
            <a:endParaRPr b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1BFDE-6C4F-F62B-5C39-FB908A986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7202"/>
          </a:xfrm>
        </p:spPr>
        <p:txBody>
          <a:bodyPr/>
          <a:lstStyle/>
          <a:p>
            <a:r>
              <a:rPr lang="ru-RU" dirty="0"/>
              <a:t>Продуктовый подход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E8439C-EA1E-B1E9-C487-61ADAD9AF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Думаем со стороны пользователя</a:t>
            </a:r>
            <a:br>
              <a:rPr lang="ru-RU" dirty="0"/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CJM, JTBD, User stories, Be the user,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эмпатия)</a:t>
            </a:r>
          </a:p>
          <a:p>
            <a:r>
              <a:rPr lang="ru-RU" dirty="0"/>
              <a:t>Разговариваем с пользователем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CustDev,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сбор фидбэка, 5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Why’s,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исследования,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Soft skills)</a:t>
            </a:r>
          </a:p>
          <a:p>
            <a:r>
              <a:rPr lang="ru-RU" dirty="0"/>
              <a:t>Работаем гибко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(итерации,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Agile, Scrum,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ретроспектива,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OKR)</a:t>
            </a:r>
          </a:p>
          <a:p>
            <a:r>
              <a:rPr lang="ru-RU" dirty="0"/>
              <a:t>Верим только числам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DataDriven, ROI,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метрики, аналитика,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Unit-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экономика)</a:t>
            </a:r>
          </a:p>
          <a:p>
            <a:r>
              <a:rPr lang="ru-RU" dirty="0"/>
              <a:t>Выдвигаем гипотезы и ставим эксперименты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MVP, Fail Fast, A/B-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тесты, приоритезация)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2447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616150" y="1681222"/>
            <a:ext cx="1392900" cy="141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776875" y="1573545"/>
            <a:ext cx="9345926" cy="230453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200" dirty="0">
                <a:sym typeface="Montserrat ExtraBold"/>
              </a:rPr>
              <a:t>Все задачи клиента можно разделить на большие и маленькие</a:t>
            </a:r>
            <a:br>
              <a:rPr lang="en-US" sz="3200" dirty="0">
                <a:sym typeface="Montserrat"/>
              </a:rPr>
            </a:br>
            <a:br>
              <a:rPr lang="en-US" sz="2800" dirty="0">
                <a:latin typeface="+mn-lt"/>
                <a:ea typeface="Montserrat"/>
                <a:cs typeface="Montserrat"/>
                <a:sym typeface="Montserrat"/>
              </a:rPr>
            </a:br>
            <a:r>
              <a:rPr lang="ru-RU" sz="2800" dirty="0">
                <a:latin typeface="+mn-lt"/>
                <a:ea typeface="Montserrat"/>
                <a:cs typeface="Montserrat"/>
                <a:sym typeface="Montserrat"/>
              </a:rPr>
              <a:t>Большие (</a:t>
            </a:r>
            <a:r>
              <a:rPr lang="en-US" sz="2800" i="1" dirty="0">
                <a:latin typeface="+mn-lt"/>
                <a:ea typeface="Montserrat"/>
                <a:cs typeface="Montserrat"/>
                <a:sym typeface="Montserrat"/>
              </a:rPr>
              <a:t>Big jobs</a:t>
            </a:r>
            <a:r>
              <a:rPr lang="ru-RU" sz="2800" dirty="0">
                <a:latin typeface="+mn-lt"/>
                <a:ea typeface="Montserrat"/>
                <a:cs typeface="Montserrat"/>
                <a:sym typeface="Montserrat"/>
              </a:rPr>
              <a:t>) — </a:t>
            </a:r>
            <a:r>
              <a:rPr lang="ru-RU" sz="2800" dirty="0">
                <a:solidFill>
                  <a:schemeClr val="dk2"/>
                </a:solidFill>
                <a:latin typeface="+mn-lt"/>
                <a:ea typeface="Montserrat"/>
                <a:cs typeface="Montserrat"/>
                <a:sym typeface="Montserrat"/>
              </a:rPr>
              <a:t>зачем?</a:t>
            </a:r>
            <a:endParaRPr sz="2800" dirty="0">
              <a:solidFill>
                <a:schemeClr val="dk2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+mn-lt"/>
                <a:ea typeface="Montserrat"/>
                <a:cs typeface="Montserrat"/>
                <a:sym typeface="Montserrat"/>
              </a:rPr>
              <a:t>Маленькие</a:t>
            </a:r>
            <a:r>
              <a:rPr lang="en-US" sz="2800" dirty="0">
                <a:latin typeface="+mn-lt"/>
                <a:ea typeface="Montserrat"/>
                <a:cs typeface="Montserrat"/>
                <a:sym typeface="Montserrat"/>
              </a:rPr>
              <a:t> (</a:t>
            </a:r>
            <a:r>
              <a:rPr lang="en-US" sz="2800" i="1" dirty="0">
                <a:latin typeface="+mn-lt"/>
                <a:ea typeface="Montserrat"/>
                <a:cs typeface="Montserrat"/>
                <a:sym typeface="Montserrat"/>
              </a:rPr>
              <a:t>Small jobs</a:t>
            </a:r>
            <a:r>
              <a:rPr lang="en-US" sz="2800" dirty="0">
                <a:latin typeface="+mn-lt"/>
                <a:ea typeface="Montserrat"/>
                <a:cs typeface="Montserrat"/>
                <a:sym typeface="Montserrat"/>
              </a:rPr>
              <a:t>)</a:t>
            </a:r>
            <a:r>
              <a:rPr lang="ru-RU" sz="2800" dirty="0">
                <a:latin typeface="+mn-lt"/>
                <a:ea typeface="Montserrat"/>
                <a:cs typeface="Montserrat"/>
                <a:sym typeface="Montserrat"/>
              </a:rPr>
              <a:t> — </a:t>
            </a:r>
            <a:r>
              <a:rPr lang="ru-RU" sz="2800" dirty="0">
                <a:solidFill>
                  <a:schemeClr val="dk2"/>
                </a:solidFill>
                <a:latin typeface="+mn-lt"/>
                <a:ea typeface="Montserrat"/>
                <a:cs typeface="Montserrat"/>
                <a:sym typeface="Montserrat"/>
              </a:rPr>
              <a:t>как?</a:t>
            </a:r>
            <a:endParaRPr sz="2800" dirty="0">
              <a:solidFill>
                <a:schemeClr val="dk2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" name="Google Shape;147;p21"/>
          <p:cNvCxnSpPr/>
          <p:nvPr/>
        </p:nvCxnSpPr>
        <p:spPr>
          <a:xfrm>
            <a:off x="776875" y="5756911"/>
            <a:ext cx="10702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48" name="Google Shape;148;p21"/>
          <p:cNvSpPr txBox="1"/>
          <p:nvPr/>
        </p:nvSpPr>
        <p:spPr>
          <a:xfrm>
            <a:off x="10362016" y="6007558"/>
            <a:ext cx="156612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34EC"/>
                </a:solidFill>
                <a:ea typeface="Montserrat"/>
                <a:cs typeface="Montserrat"/>
                <a:sym typeface="Montserrat"/>
              </a:rPr>
              <a:t>Зачем?</a:t>
            </a:r>
            <a:endParaRPr sz="2400" b="1" dirty="0">
              <a:solidFill>
                <a:srgbClr val="0034EC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651483" y="6007542"/>
            <a:ext cx="10575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34EC"/>
                </a:solidFill>
                <a:ea typeface="Montserrat"/>
                <a:cs typeface="Montserrat"/>
                <a:sym typeface="Montserrat"/>
              </a:rPr>
              <a:t>Как?</a:t>
            </a:r>
            <a:endParaRPr sz="2400" b="1" dirty="0">
              <a:solidFill>
                <a:srgbClr val="0034EC"/>
              </a:solidFill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530" y="3937707"/>
            <a:ext cx="1489800" cy="14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303" y="4064019"/>
            <a:ext cx="1392900" cy="13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2647" y="4069259"/>
            <a:ext cx="1489800" cy="148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420" y="4223157"/>
            <a:ext cx="1247137" cy="10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175" y="3805227"/>
            <a:ext cx="1489800" cy="14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770B6-B068-4499-8ED1-4742C40D801F}"/>
              </a:ext>
            </a:extLst>
          </p:cNvPr>
          <p:cNvSpPr txBox="1">
            <a:spLocks/>
          </p:cNvSpPr>
          <p:nvPr/>
        </p:nvSpPr>
        <p:spPr>
          <a:xfrm>
            <a:off x="717490" y="365125"/>
            <a:ext cx="11248474" cy="8209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Big Jobs / Small Jobs</a:t>
            </a:r>
            <a:endParaRPr lang="ru-RU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885801" y="2663766"/>
            <a:ext cx="7004473" cy="3699933"/>
            <a:chOff x="2914350" y="1997824"/>
            <a:chExt cx="5253355" cy="277495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9944" y="1997824"/>
              <a:ext cx="3827392" cy="2682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4350" y="3398574"/>
              <a:ext cx="1998574" cy="13740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02288" y="635154"/>
            <a:ext cx="5829300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ru-RU" sz="4000" dirty="0">
                <a:cs typeface="Arial"/>
              </a:rPr>
              <a:t>Новые</a:t>
            </a:r>
            <a:r>
              <a:rPr lang="ru-RU" sz="4000" spc="-67" dirty="0">
                <a:cs typeface="Arial"/>
              </a:rPr>
              <a:t> </a:t>
            </a:r>
            <a:r>
              <a:rPr lang="ru-RU" sz="4000" dirty="0">
                <a:cs typeface="Arial"/>
              </a:rPr>
              <a:t>продукты</a:t>
            </a:r>
            <a:r>
              <a:rPr lang="ru-RU" sz="4000" spc="-53" dirty="0">
                <a:cs typeface="Arial"/>
              </a:rPr>
              <a:t> </a:t>
            </a:r>
            <a:r>
              <a:rPr lang="ru-RU" sz="4000" spc="-47" dirty="0">
                <a:cs typeface="Arial"/>
              </a:rPr>
              <a:t>делают </a:t>
            </a:r>
            <a:r>
              <a:rPr lang="ru-RU" sz="4000" b="1" dirty="0">
                <a:cs typeface="Arial"/>
              </a:rPr>
              <a:t>существующую</a:t>
            </a:r>
            <a:r>
              <a:rPr lang="ru-RU" sz="4000" b="1" spc="-220" dirty="0">
                <a:cs typeface="Arial"/>
              </a:rPr>
              <a:t> </a:t>
            </a:r>
            <a:r>
              <a:rPr lang="ru-RU" sz="4000" spc="-13" dirty="0">
                <a:cs typeface="Arial"/>
              </a:rPr>
              <a:t>задачу </a:t>
            </a:r>
            <a:r>
              <a:rPr lang="ru-RU" sz="4000" b="1" spc="-13" dirty="0">
                <a:cs typeface="Arial"/>
              </a:rPr>
              <a:t>лучше</a:t>
            </a:r>
            <a:r>
              <a:rPr lang="ru-RU" sz="4000" spc="-13" dirty="0">
                <a:cs typeface="Arial"/>
              </a:rPr>
              <a:t>.</a:t>
            </a:r>
            <a:endParaRPr lang="ru-RU" sz="4000" dirty="0">
              <a:cs typeface="Arial"/>
            </a:endParaRPr>
          </a:p>
          <a:p>
            <a:pPr marL="16933" marR="532540">
              <a:spcBef>
                <a:spcPts val="1300"/>
              </a:spcBef>
            </a:pPr>
            <a:r>
              <a:rPr lang="ru-RU" sz="4000" dirty="0">
                <a:solidFill>
                  <a:srgbClr val="666666"/>
                </a:solidFill>
                <a:cs typeface="Arial"/>
              </a:rPr>
              <a:t>И</a:t>
            </a:r>
            <a:r>
              <a:rPr lang="ru-RU" sz="4000" spc="-147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4000" dirty="0">
                <a:solidFill>
                  <a:srgbClr val="666666"/>
                </a:solidFill>
                <a:cs typeface="Arial"/>
              </a:rPr>
              <a:t>увольняют</a:t>
            </a:r>
            <a:r>
              <a:rPr lang="ru-RU" sz="4000" spc="-127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4000" spc="-13" dirty="0">
                <a:solidFill>
                  <a:srgbClr val="666666"/>
                </a:solidFill>
                <a:cs typeface="Arial"/>
              </a:rPr>
              <a:t>прошлое решение.</a:t>
            </a:r>
            <a:endParaRPr lang="ru-RU" sz="4000" dirty="0"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96634" y="3843701"/>
            <a:ext cx="1028065" cy="261296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464349" y="6530824"/>
            <a:ext cx="6791960" cy="55033"/>
            <a:chOff x="3348262" y="4898117"/>
            <a:chExt cx="5093970" cy="41275"/>
          </a:xfrm>
        </p:grpSpPr>
        <p:sp>
          <p:nvSpPr>
            <p:cNvPr id="10" name="object 10"/>
            <p:cNvSpPr/>
            <p:nvPr/>
          </p:nvSpPr>
          <p:spPr>
            <a:xfrm>
              <a:off x="3353025" y="4915349"/>
              <a:ext cx="5041265" cy="3810"/>
            </a:xfrm>
            <a:custGeom>
              <a:avLst/>
              <a:gdLst/>
              <a:ahLst/>
              <a:cxnLst/>
              <a:rect l="l" t="t" r="r" b="b"/>
              <a:pathLst>
                <a:path w="5041265" h="3810">
                  <a:moveTo>
                    <a:pt x="0" y="0"/>
                  </a:moveTo>
                  <a:lnTo>
                    <a:pt x="5040749" y="3262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393765" y="4902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9" y="0"/>
                  </a:lnTo>
                  <a:lnTo>
                    <a:pt x="43234" y="15760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3765" y="4902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34" y="15760"/>
                  </a:lnTo>
                  <a:lnTo>
                    <a:pt x="19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814" y="1163640"/>
            <a:ext cx="4792669" cy="54256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6254" y="614888"/>
            <a:ext cx="5877560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000" dirty="0">
                <a:cs typeface="Consolas" panose="020B0609020204030204" pitchFamily="49" charset="0"/>
              </a:rPr>
              <a:t>Нанимая</a:t>
            </a:r>
            <a:r>
              <a:rPr sz="4000" spc="-67" dirty="0">
                <a:cs typeface="Consolas" panose="020B0609020204030204" pitchFamily="49" charset="0"/>
              </a:rPr>
              <a:t> </a:t>
            </a:r>
            <a:r>
              <a:rPr sz="4000" b="1" dirty="0">
                <a:cs typeface="Consolas" panose="020B0609020204030204" pitchFamily="49" charset="0"/>
              </a:rPr>
              <a:t>одно</a:t>
            </a:r>
            <a:r>
              <a:rPr sz="4000" b="1" spc="-53" dirty="0">
                <a:cs typeface="Consolas" panose="020B0609020204030204" pitchFamily="49" charset="0"/>
              </a:rPr>
              <a:t> </a:t>
            </a:r>
            <a:r>
              <a:rPr sz="4000" b="1" spc="-13" dirty="0">
                <a:cs typeface="Consolas" panose="020B0609020204030204" pitchFamily="49" charset="0"/>
              </a:rPr>
              <a:t>решение </a:t>
            </a:r>
            <a:r>
              <a:rPr sz="4000" dirty="0">
                <a:cs typeface="Consolas" panose="020B0609020204030204" pitchFamily="49" charset="0"/>
              </a:rPr>
              <a:t>клиент</a:t>
            </a:r>
            <a:r>
              <a:rPr sz="4000" spc="-107" dirty="0">
                <a:cs typeface="Consolas" panose="020B0609020204030204" pitchFamily="49" charset="0"/>
              </a:rPr>
              <a:t> </a:t>
            </a:r>
            <a:r>
              <a:rPr sz="4000" spc="-13" dirty="0">
                <a:cs typeface="Consolas" panose="020B0609020204030204" pitchFamily="49" charset="0"/>
              </a:rPr>
              <a:t>хочет</a:t>
            </a:r>
            <a:r>
              <a:rPr sz="4000" spc="-100" dirty="0">
                <a:cs typeface="Consolas" panose="020B0609020204030204" pitchFamily="49" charset="0"/>
              </a:rPr>
              <a:t> </a:t>
            </a:r>
            <a:r>
              <a:rPr sz="4000" spc="-13" dirty="0">
                <a:cs typeface="Consolas" panose="020B0609020204030204" pitchFamily="49" charset="0"/>
              </a:rPr>
              <a:t>закрыть </a:t>
            </a:r>
            <a:r>
              <a:rPr sz="4000" b="1" spc="-13" dirty="0">
                <a:cs typeface="Consolas" panose="020B0609020204030204" pitchFamily="49" charset="0"/>
              </a:rPr>
              <a:t>несколько</a:t>
            </a:r>
            <a:r>
              <a:rPr sz="4000" b="1" spc="-180" dirty="0">
                <a:cs typeface="Consolas" panose="020B0609020204030204" pitchFamily="49" charset="0"/>
              </a:rPr>
              <a:t> </a:t>
            </a:r>
            <a:r>
              <a:rPr sz="4000" b="1" spc="-13" dirty="0">
                <a:cs typeface="Consolas" panose="020B0609020204030204" pitchFamily="49" charset="0"/>
              </a:rPr>
              <a:t>задач</a:t>
            </a:r>
            <a:r>
              <a:rPr sz="4000" spc="-13" dirty="0">
                <a:cs typeface="Consolas" panose="020B0609020204030204" pitchFamily="49" charset="0"/>
              </a:rPr>
              <a:t>.</a:t>
            </a:r>
            <a:endParaRPr sz="4000" dirty="0">
              <a:cs typeface="Consolas" panose="020B0609020204030204" pitchFamily="49" charset="0"/>
            </a:endParaRPr>
          </a:p>
          <a:p>
            <a:pPr marL="16933" marR="1259809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cs typeface="Consolas" panose="020B0609020204030204" pitchFamily="49" charset="0"/>
              </a:rPr>
              <a:t>При</a:t>
            </a:r>
            <a:r>
              <a:rPr sz="4000" spc="-100" dirty="0">
                <a:solidFill>
                  <a:srgbClr val="666666"/>
                </a:solidFill>
                <a:cs typeface="Consolas" panose="020B0609020204030204" pitchFamily="49" charset="0"/>
              </a:rPr>
              <a:t> </a:t>
            </a:r>
            <a:r>
              <a:rPr sz="4000" dirty="0">
                <a:solidFill>
                  <a:srgbClr val="666666"/>
                </a:solidFill>
                <a:cs typeface="Consolas" panose="020B0609020204030204" pitchFamily="49" charset="0"/>
              </a:rPr>
              <a:t>этом</a:t>
            </a:r>
            <a:r>
              <a:rPr sz="4000" spc="-100" dirty="0">
                <a:solidFill>
                  <a:srgbClr val="666666"/>
                </a:solidFill>
                <a:cs typeface="Consolas" panose="020B0609020204030204" pitchFamily="49" charset="0"/>
              </a:rPr>
              <a:t> </a:t>
            </a:r>
            <a:r>
              <a:rPr sz="4000" dirty="0">
                <a:solidFill>
                  <a:srgbClr val="666666"/>
                </a:solidFill>
                <a:cs typeface="Consolas" panose="020B0609020204030204" pitchFamily="49" charset="0"/>
              </a:rPr>
              <a:t>ничего</a:t>
            </a:r>
            <a:r>
              <a:rPr sz="4000" spc="-93" dirty="0">
                <a:solidFill>
                  <a:srgbClr val="666666"/>
                </a:solidFill>
                <a:cs typeface="Consolas" panose="020B0609020204030204" pitchFamily="49" charset="0"/>
              </a:rPr>
              <a:t> </a:t>
            </a:r>
            <a:r>
              <a:rPr sz="4000" spc="-47" dirty="0">
                <a:solidFill>
                  <a:srgbClr val="666666"/>
                </a:solidFill>
                <a:cs typeface="Consolas" panose="020B0609020204030204" pitchFamily="49" charset="0"/>
              </a:rPr>
              <a:t>не </a:t>
            </a:r>
            <a:r>
              <a:rPr sz="4000" spc="-13" dirty="0">
                <a:solidFill>
                  <a:srgbClr val="666666"/>
                </a:solidFill>
                <a:cs typeface="Consolas" panose="020B0609020204030204" pitchFamily="49" charset="0"/>
              </a:rPr>
              <a:t>делать.</a:t>
            </a:r>
            <a:endParaRPr sz="4000" dirty="0"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2481" y="2668105"/>
            <a:ext cx="6384707" cy="3570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1626" y="660500"/>
            <a:ext cx="5874173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18626">
              <a:spcBef>
                <a:spcPts val="133"/>
              </a:spcBef>
            </a:pPr>
            <a:r>
              <a:rPr sz="4000" dirty="0">
                <a:cs typeface="Arial"/>
              </a:rPr>
              <a:t>Клиент</a:t>
            </a:r>
            <a:r>
              <a:rPr sz="4000" spc="-127" dirty="0">
                <a:cs typeface="Arial"/>
              </a:rPr>
              <a:t> </a:t>
            </a:r>
            <a:r>
              <a:rPr sz="4000" dirty="0">
                <a:cs typeface="Arial"/>
              </a:rPr>
              <a:t>выбирает</a:t>
            </a:r>
            <a:r>
              <a:rPr sz="4000" spc="-107" dirty="0">
                <a:cs typeface="Arial"/>
              </a:rPr>
              <a:t> </a:t>
            </a:r>
            <a:r>
              <a:rPr sz="4000" spc="-13" dirty="0">
                <a:cs typeface="Arial"/>
              </a:rPr>
              <a:t>какое </a:t>
            </a:r>
            <a:r>
              <a:rPr sz="4000" dirty="0">
                <a:cs typeface="Arial"/>
              </a:rPr>
              <a:t>из</a:t>
            </a:r>
            <a:r>
              <a:rPr sz="4000" spc="-47" dirty="0">
                <a:cs typeface="Arial"/>
              </a:rPr>
              <a:t> </a:t>
            </a:r>
            <a:r>
              <a:rPr sz="4000" dirty="0">
                <a:cs typeface="Arial"/>
              </a:rPr>
              <a:t>решений</a:t>
            </a:r>
            <a:r>
              <a:rPr sz="4000" spc="-33" dirty="0">
                <a:cs typeface="Arial"/>
              </a:rPr>
              <a:t> </a:t>
            </a:r>
            <a:r>
              <a:rPr sz="4000" b="1" dirty="0">
                <a:cs typeface="Arial"/>
              </a:rPr>
              <a:t>лучше</a:t>
            </a:r>
            <a:r>
              <a:rPr sz="4000" b="1" spc="-40" dirty="0">
                <a:cs typeface="Arial"/>
              </a:rPr>
              <a:t> </a:t>
            </a:r>
            <a:r>
              <a:rPr sz="4000" b="1" spc="-67" dirty="0">
                <a:cs typeface="Arial"/>
              </a:rPr>
              <a:t>и </a:t>
            </a:r>
            <a:r>
              <a:rPr sz="4000" b="1" dirty="0">
                <a:cs typeface="Arial"/>
              </a:rPr>
              <a:t>дешевле</a:t>
            </a:r>
            <a:r>
              <a:rPr sz="4000" b="1" spc="-193" dirty="0">
                <a:cs typeface="Arial"/>
              </a:rPr>
              <a:t> </a:t>
            </a:r>
            <a:r>
              <a:rPr sz="4000" spc="-13" dirty="0">
                <a:cs typeface="Arial"/>
              </a:rPr>
              <a:t>делает</a:t>
            </a:r>
            <a:r>
              <a:rPr sz="4000" spc="-173" dirty="0">
                <a:cs typeface="Arial"/>
              </a:rPr>
              <a:t> </a:t>
            </a:r>
            <a:r>
              <a:rPr sz="4000" spc="-80" dirty="0">
                <a:cs typeface="Arial"/>
              </a:rPr>
              <a:t>задачу.</a:t>
            </a:r>
            <a:endParaRPr sz="4000" dirty="0">
              <a:cs typeface="Arial"/>
            </a:endParaRPr>
          </a:p>
          <a:p>
            <a:pPr marL="16933" marR="6773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cs typeface="Arial"/>
              </a:rPr>
              <a:t>И</a:t>
            </a:r>
            <a:r>
              <a:rPr sz="4000" spc="-100" dirty="0">
                <a:solidFill>
                  <a:srgbClr val="666666"/>
                </a:solidFill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cs typeface="Arial"/>
              </a:rPr>
              <a:t>одновременно</a:t>
            </a:r>
            <a:r>
              <a:rPr sz="4000" spc="-80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33" dirty="0">
                <a:solidFill>
                  <a:srgbClr val="666666"/>
                </a:solidFill>
                <a:cs typeface="Arial"/>
              </a:rPr>
              <a:t>решает </a:t>
            </a:r>
            <a:r>
              <a:rPr sz="4000" dirty="0">
                <a:solidFill>
                  <a:srgbClr val="666666"/>
                </a:solidFill>
                <a:cs typeface="Arial"/>
              </a:rPr>
              <a:t>больше</a:t>
            </a:r>
            <a:r>
              <a:rPr sz="4000" spc="-120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cs typeface="Arial"/>
              </a:rPr>
              <a:t>задач.</a:t>
            </a:r>
            <a:endParaRPr sz="4000" dirty="0"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821" y="3383453"/>
            <a:ext cx="7651903" cy="30711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871" y="742386"/>
            <a:ext cx="5990167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000" dirty="0">
                <a:cs typeface="Arial"/>
              </a:rPr>
              <a:t>Какой</a:t>
            </a:r>
            <a:r>
              <a:rPr sz="4000" spc="-47" dirty="0">
                <a:cs typeface="Arial"/>
              </a:rPr>
              <a:t> </a:t>
            </a:r>
            <a:r>
              <a:rPr sz="4000" dirty="0">
                <a:cs typeface="Arial"/>
              </a:rPr>
              <a:t>продукт</a:t>
            </a:r>
            <a:r>
              <a:rPr sz="4000" spc="-27" dirty="0">
                <a:cs typeface="Arial"/>
              </a:rPr>
              <a:t> </a:t>
            </a:r>
            <a:r>
              <a:rPr sz="4000" spc="-13" dirty="0">
                <a:cs typeface="Arial"/>
              </a:rPr>
              <a:t>наймет </a:t>
            </a:r>
            <a:r>
              <a:rPr sz="4000" dirty="0">
                <a:cs typeface="Arial"/>
              </a:rPr>
              <a:t>клиент</a:t>
            </a:r>
            <a:r>
              <a:rPr sz="4000" spc="-93" dirty="0">
                <a:cs typeface="Arial"/>
              </a:rPr>
              <a:t> </a:t>
            </a:r>
            <a:r>
              <a:rPr sz="4000" dirty="0">
                <a:cs typeface="Arial"/>
              </a:rPr>
              <a:t>решает</a:t>
            </a:r>
            <a:r>
              <a:rPr sz="4000" spc="-60" dirty="0">
                <a:cs typeface="Arial"/>
              </a:rPr>
              <a:t> </a:t>
            </a:r>
            <a:r>
              <a:rPr sz="4000" b="1" spc="-13" dirty="0">
                <a:cs typeface="Arial"/>
              </a:rPr>
              <a:t>контекст</a:t>
            </a:r>
            <a:r>
              <a:rPr sz="4000" spc="-13" dirty="0">
                <a:cs typeface="Arial"/>
              </a:rPr>
              <a:t>.</a:t>
            </a:r>
            <a:endParaRPr sz="4000" dirty="0">
              <a:cs typeface="Arial"/>
            </a:endParaRPr>
          </a:p>
          <a:p>
            <a:pPr marL="16933" marR="380990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cs typeface="Arial"/>
              </a:rPr>
              <a:t>Портрет</a:t>
            </a:r>
            <a:r>
              <a:rPr sz="4000" spc="-253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47" dirty="0">
                <a:solidFill>
                  <a:srgbClr val="666666"/>
                </a:solidFill>
                <a:cs typeface="Arial"/>
              </a:rPr>
              <a:t>пользователей </a:t>
            </a:r>
            <a:r>
              <a:rPr sz="4000" dirty="0">
                <a:solidFill>
                  <a:srgbClr val="666666"/>
                </a:solidFill>
                <a:cs typeface="Arial"/>
              </a:rPr>
              <a:t>имеет</a:t>
            </a:r>
            <a:r>
              <a:rPr sz="4000" spc="-160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cs typeface="Arial"/>
              </a:rPr>
              <a:t>второстепенное значение.</a:t>
            </a:r>
            <a:endParaRPr sz="4000" dirty="0"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6209" y="3093525"/>
            <a:ext cx="6485401" cy="3560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0469" y="900279"/>
            <a:ext cx="5768700" cy="2812735"/>
          </a:xfrm>
          <a:prstGeom prst="rect">
            <a:avLst/>
          </a:prstGeom>
        </p:spPr>
        <p:txBody>
          <a:bodyPr vert="horz" wrap="square" lIns="0" tIns="182033" rIns="0" bIns="0" rtlCol="0">
            <a:spAutoFit/>
          </a:bodyPr>
          <a:lstStyle/>
          <a:p>
            <a:pPr marL="16933">
              <a:spcBef>
                <a:spcPts val="1433"/>
              </a:spcBef>
            </a:pPr>
            <a:r>
              <a:rPr lang="ru-RU" sz="4000" dirty="0">
                <a:solidFill>
                  <a:srgbClr val="000000"/>
                </a:solidFill>
                <a:cs typeface="Arial"/>
              </a:rPr>
              <a:t>Клиент</a:t>
            </a:r>
            <a:r>
              <a:rPr lang="ru-RU" sz="4000" spc="-7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4000" dirty="0">
                <a:solidFill>
                  <a:srgbClr val="000000"/>
                </a:solidFill>
                <a:cs typeface="Arial"/>
              </a:rPr>
              <a:t>ничего</a:t>
            </a:r>
            <a:r>
              <a:rPr lang="ru-RU" sz="4000" spc="-40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4000" b="1" dirty="0">
                <a:solidFill>
                  <a:srgbClr val="000000"/>
                </a:solidFill>
                <a:cs typeface="Arial"/>
              </a:rPr>
              <a:t>не</a:t>
            </a:r>
            <a:r>
              <a:rPr lang="ru-RU" sz="4000" b="1" spc="-5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4000" b="1" spc="-33" dirty="0">
                <a:solidFill>
                  <a:srgbClr val="000000"/>
                </a:solidFill>
                <a:cs typeface="Arial"/>
              </a:rPr>
              <a:t>хочет</a:t>
            </a:r>
            <a:br>
              <a:rPr lang="ru-RU" sz="4000" dirty="0">
                <a:cs typeface="Arial"/>
              </a:rPr>
            </a:br>
            <a:r>
              <a:rPr lang="ru-RU" sz="4000" dirty="0">
                <a:cs typeface="Arial"/>
              </a:rPr>
              <a:t>делать</a:t>
            </a:r>
            <a:r>
              <a:rPr sz="4000" spc="-152" dirty="0">
                <a:cs typeface="Arial"/>
              </a:rPr>
              <a:t> </a:t>
            </a:r>
            <a:r>
              <a:rPr sz="4000" dirty="0">
                <a:cs typeface="Arial"/>
              </a:rPr>
              <a:t>или</a:t>
            </a:r>
            <a:r>
              <a:rPr sz="4000" spc="-127" dirty="0">
                <a:cs typeface="Arial"/>
              </a:rPr>
              <a:t> </a:t>
            </a:r>
            <a:r>
              <a:rPr sz="4000" spc="-13" dirty="0">
                <a:cs typeface="Arial"/>
              </a:rPr>
              <a:t>решать.</a:t>
            </a:r>
            <a:endParaRPr sz="4000" dirty="0">
              <a:cs typeface="Arial"/>
            </a:endParaRPr>
          </a:p>
          <a:p>
            <a:pPr marL="16933" marR="850879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cs typeface="Arial"/>
              </a:rPr>
              <a:t>Он</a:t>
            </a:r>
            <a:r>
              <a:rPr sz="4000" spc="-113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cs typeface="Arial"/>
              </a:rPr>
              <a:t>хочет</a:t>
            </a:r>
            <a:r>
              <a:rPr sz="4000" spc="-113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33" dirty="0">
                <a:solidFill>
                  <a:srgbClr val="666666"/>
                </a:solidFill>
                <a:cs typeface="Arial"/>
              </a:rPr>
              <a:t>только </a:t>
            </a:r>
            <a:r>
              <a:rPr sz="4000" spc="-13" dirty="0">
                <a:solidFill>
                  <a:srgbClr val="666666"/>
                </a:solidFill>
                <a:cs typeface="Arial"/>
              </a:rPr>
              <a:t>результат.</a:t>
            </a:r>
            <a:endParaRPr sz="4000" dirty="0"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1AABCA-459E-2FDF-BCFD-8ABCAB1AA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92" y="91056"/>
            <a:ext cx="4434972" cy="920336"/>
          </a:xfrm>
        </p:spPr>
        <p:txBody>
          <a:bodyPr/>
          <a:lstStyle/>
          <a:p>
            <a:r>
              <a:rPr lang="en-US" dirty="0"/>
              <a:t>Jobs To Be Done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D39F07F-EA50-08DE-E893-84AAD7BA5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5960" y="3450261"/>
            <a:ext cx="6162770" cy="3407739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DC6CF5-EF89-98F6-5D9E-32D786A328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01" t="4418" r="2893" b="5492"/>
          <a:stretch/>
        </p:blipFill>
        <p:spPr>
          <a:xfrm>
            <a:off x="146325" y="832511"/>
            <a:ext cx="4434971" cy="28778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F0139E-0C4B-0180-6768-1A796374799E}"/>
              </a:ext>
            </a:extLst>
          </p:cNvPr>
          <p:cNvSpPr txBox="1"/>
          <p:nvPr/>
        </p:nvSpPr>
        <p:spPr>
          <a:xfrm>
            <a:off x="4717775" y="318053"/>
            <a:ext cx="72196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0" i="0" dirty="0">
                <a:solidFill>
                  <a:srgbClr val="292929"/>
                </a:solidFill>
                <a:effectLst/>
              </a:rPr>
              <a:t>Позиционирование готового или запуск нового продукта по концепции </a:t>
            </a:r>
            <a:r>
              <a:rPr lang="en" sz="2000" b="0" i="0" dirty="0">
                <a:solidFill>
                  <a:srgbClr val="292929"/>
                </a:solidFill>
                <a:effectLst/>
              </a:rPr>
              <a:t>JTBD 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начинается не с описания пользователей, а с описания ситуаций, в которых у пользователей возникает потребность в продукте.</a:t>
            </a:r>
          </a:p>
          <a:p>
            <a:endParaRPr lang="ru-RU" sz="2000" dirty="0">
              <a:solidFill>
                <a:srgbClr val="292929"/>
              </a:solidFill>
            </a:endParaRPr>
          </a:p>
          <a:p>
            <a:r>
              <a:rPr lang="ru-RU" sz="2000" b="0" i="0" dirty="0">
                <a:solidFill>
                  <a:srgbClr val="292929"/>
                </a:solidFill>
                <a:effectLst/>
              </a:rPr>
              <a:t>Так появляется четкий список «работ», на которые пользователь (не важно какой — любой) сможет «нанять» продукт. Как только вы поймете, зачем пользователь будет «нанимать» ваш продукт для решения своих задач — до правильного описания, позиционирования, продвижения останется буквально пара шагов.</a:t>
            </a:r>
            <a:endParaRPr lang="ru-RU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245256-0B24-5D04-58E7-0CF6371650F2}"/>
              </a:ext>
            </a:extLst>
          </p:cNvPr>
          <p:cNvSpPr txBox="1"/>
          <p:nvPr/>
        </p:nvSpPr>
        <p:spPr>
          <a:xfrm>
            <a:off x="146326" y="3778641"/>
            <a:ext cx="5763155" cy="3118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rgbClr val="0034ED"/>
                </a:solidFill>
                <a:effectLst/>
                <a:cs typeface="Calibri" panose="020F0502020204030204" pitchFamily="34" charset="0"/>
              </a:rPr>
              <a:t>Клиенты нанимают</a:t>
            </a:r>
            <a:r>
              <a:rPr lang="ru-RU" i="1" dirty="0">
                <a:solidFill>
                  <a:srgbClr val="0034ED"/>
                </a:solidFill>
                <a:cs typeface="Calibri" panose="020F0502020204030204" pitchFamily="34" charset="0"/>
              </a:rPr>
              <a:t> </a:t>
            </a:r>
            <a:r>
              <a:rPr lang="ru-RU" i="1" dirty="0">
                <a:solidFill>
                  <a:srgbClr val="0034ED"/>
                </a:solidFill>
                <a:effectLst/>
                <a:cs typeface="Calibri" panose="020F0502020204030204" pitchFamily="34" charset="0"/>
              </a:rPr>
              <a:t>продукт на работу</a:t>
            </a:r>
          </a:p>
          <a:p>
            <a:r>
              <a:rPr lang="ru-RU" i="1" dirty="0">
                <a:effectLst/>
                <a:cs typeface="Calibri" panose="020F0502020204030204" pitchFamily="34" charset="0"/>
              </a:rPr>
              <a:t>Сам продукт не имеет ценности</a:t>
            </a:r>
            <a:endParaRPr lang="ru-RU" i="1" dirty="0">
              <a:solidFill>
                <a:srgbClr val="292929"/>
              </a:solidFill>
              <a:cs typeface="Calibri" panose="020F0502020204030204" pitchFamily="34" charset="0"/>
            </a:endParaRPr>
          </a:p>
          <a:p>
            <a:pPr>
              <a:spcBef>
                <a:spcPts val="1000"/>
              </a:spcBef>
            </a:pPr>
            <a:r>
              <a:rPr lang="en-US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b="0" i="0" dirty="0">
                <a:solidFill>
                  <a:srgbClr val="292929"/>
                </a:solidFill>
                <a:effectLst/>
              </a:rPr>
              <a:t>Утеплить ноги</a:t>
            </a:r>
            <a:r>
              <a:rPr lang="en-US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b="0" i="0" dirty="0">
                <a:solidFill>
                  <a:srgbClr val="292929"/>
                </a:solidFill>
                <a:effectLst/>
              </a:rPr>
              <a:t>расслабиться</a:t>
            </a:r>
            <a:r>
              <a:rPr lang="en-US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b="0" i="0" dirty="0">
                <a:solidFill>
                  <a:srgbClr val="292929"/>
                </a:solidFill>
                <a:effectLst/>
              </a:rPr>
              <a:t>почистить зубы</a:t>
            </a:r>
            <a:r>
              <a:rPr lang="en-US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b="0" i="0" dirty="0">
                <a:solidFill>
                  <a:srgbClr val="292929"/>
                </a:solidFill>
                <a:effectLst/>
              </a:rPr>
              <a:t>утолить голод</a:t>
            </a:r>
            <a:r>
              <a:rPr lang="en-US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b="0" i="0" dirty="0">
                <a:solidFill>
                  <a:srgbClr val="292929"/>
                </a:solidFill>
                <a:effectLst/>
              </a:rPr>
              <a:t>занять ребенка в дороге</a:t>
            </a:r>
            <a:r>
              <a:rPr lang="en-US" b="0" i="0" dirty="0">
                <a:solidFill>
                  <a:srgbClr val="292929"/>
                </a:solidFill>
                <a:effectLst/>
              </a:rPr>
              <a:t>» </a:t>
            </a:r>
            <a:r>
              <a:rPr lang="ru-RU" b="0" i="0" dirty="0">
                <a:solidFill>
                  <a:srgbClr val="292929"/>
                </a:solidFill>
                <a:effectLst/>
              </a:rPr>
              <a:t>— все это задачи, которые можно решить 100 разными способами. </a:t>
            </a:r>
            <a:endParaRPr lang="ru-RU" dirty="0">
              <a:solidFill>
                <a:srgbClr val="292929"/>
              </a:solidFill>
            </a:endParaRPr>
          </a:p>
          <a:p>
            <a:pPr>
              <a:spcBef>
                <a:spcPts val="1000"/>
              </a:spcBef>
            </a:pPr>
            <a:r>
              <a:rPr lang="ru-RU" b="0" i="0" dirty="0">
                <a:solidFill>
                  <a:srgbClr val="292929"/>
                </a:solidFill>
                <a:effectLst/>
              </a:rPr>
              <a:t>Сможете ответить себе на вопросы «</a:t>
            </a:r>
            <a:r>
              <a:rPr lang="ru-RU" b="1" i="0" dirty="0">
                <a:solidFill>
                  <a:srgbClr val="292929"/>
                </a:solidFill>
                <a:effectLst/>
              </a:rPr>
              <a:t>зачем</a:t>
            </a:r>
            <a:r>
              <a:rPr lang="ru-RU" b="0" i="0" dirty="0">
                <a:solidFill>
                  <a:srgbClr val="292929"/>
                </a:solidFill>
                <a:effectLst/>
              </a:rPr>
              <a:t>» и в «</a:t>
            </a:r>
            <a:r>
              <a:rPr lang="ru-RU" b="1" i="0" dirty="0">
                <a:solidFill>
                  <a:srgbClr val="292929"/>
                </a:solidFill>
                <a:effectLst/>
              </a:rPr>
              <a:t>каких ситуациях</a:t>
            </a:r>
            <a:r>
              <a:rPr lang="ru-RU" b="0" i="0" dirty="0">
                <a:solidFill>
                  <a:srgbClr val="292929"/>
                </a:solidFill>
                <a:effectLst/>
              </a:rPr>
              <a:t>» ваш продукт сработает наилучшим образом — сможете доказать это и пользователю, а заодно подкорректировать продукт.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50270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627811" y="397564"/>
            <a:ext cx="10730400" cy="95415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Основные принципы JTBD</a:t>
            </a:r>
            <a:endParaRPr sz="4400" dirty="0"/>
          </a:p>
        </p:txBody>
      </p:sp>
      <p:sp>
        <p:nvSpPr>
          <p:cNvPr id="174" name="Google Shape;174;p23"/>
          <p:cNvSpPr txBox="1">
            <a:spLocks noGrp="1"/>
          </p:cNvSpPr>
          <p:nvPr>
            <p:ph type="body" idx="1"/>
          </p:nvPr>
        </p:nvSpPr>
        <p:spPr>
          <a:xfrm>
            <a:off x="627810" y="1417982"/>
            <a:ext cx="11140119" cy="387734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Все основные </a:t>
            </a:r>
            <a:r>
              <a:rPr lang="ru-RU" sz="2400" b="1" dirty="0"/>
              <a:t>боли давно закрыты</a:t>
            </a:r>
            <a:endParaRPr sz="2400" b="1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Нужно искать задачи, которые </a:t>
            </a:r>
            <a:r>
              <a:rPr lang="ru-RU" sz="2400" b="1" dirty="0"/>
              <a:t>не удовлетворены текущими решениями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Клиент выбирает, какой продукт </a:t>
            </a:r>
            <a:r>
              <a:rPr lang="ru-RU" sz="2400" b="1" dirty="0"/>
              <a:t>лучше и дешевле</a:t>
            </a:r>
            <a:r>
              <a:rPr lang="ru-RU" sz="2400" dirty="0"/>
              <a:t> закрывает задачу. И одновременно решает больше смежных задач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Какой продукт выберет клиент, </a:t>
            </a:r>
            <a:r>
              <a:rPr lang="ru-RU" sz="2400" b="1" dirty="0"/>
              <a:t>решает контекст.</a:t>
            </a:r>
            <a:r>
              <a:rPr lang="ru-RU" sz="2400" dirty="0"/>
              <a:t> Портрет пользователя имеет второстепенное значение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Человек </a:t>
            </a:r>
            <a:r>
              <a:rPr lang="ru-RU" sz="2400" b="1" dirty="0"/>
              <a:t>не хочет ни в чём разбираться</a:t>
            </a:r>
            <a:r>
              <a:rPr lang="ru-RU" sz="2400" dirty="0"/>
              <a:t>. Он хочет, чтобы его задачи решили за него</a:t>
            </a:r>
            <a:endParaRPr sz="2400" i="1" dirty="0"/>
          </a:p>
        </p:txBody>
      </p:sp>
      <p:sp>
        <p:nvSpPr>
          <p:cNvPr id="2" name="Google Shape;182;p24">
            <a:extLst>
              <a:ext uri="{FF2B5EF4-FFF2-40B4-BE49-F238E27FC236}">
                <a16:creationId xmlns:a16="http://schemas.microsoft.com/office/drawing/2014/main" id="{E9D24FA4-4E3D-118A-809A-7BA5E24C8276}"/>
              </a:ext>
            </a:extLst>
          </p:cNvPr>
          <p:cNvSpPr txBox="1"/>
          <p:nvPr/>
        </p:nvSpPr>
        <p:spPr>
          <a:xfrm>
            <a:off x="848138" y="5440018"/>
            <a:ext cx="8788327" cy="9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2800" b="1" dirty="0">
                <a:solidFill>
                  <a:schemeClr val="dk2"/>
                </a:solidFill>
                <a:ea typeface="Montserrat"/>
                <a:cs typeface="Consolas" panose="020B0609020204030204" pitchFamily="49" charset="0"/>
                <a:sym typeface="Montserrat"/>
              </a:rPr>
              <a:t>На какую задачу нанимают ваш продукт?</a:t>
            </a:r>
            <a:endParaRPr sz="2800" b="1" dirty="0">
              <a:solidFill>
                <a:schemeClr val="dk2"/>
              </a:solidFill>
              <a:ea typeface="Montserrat"/>
              <a:cs typeface="Consolas" panose="020B0609020204030204" pitchFamily="49" charset="0"/>
              <a:sym typeface="Montserra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8D599-BF9A-78AF-7F1F-888B85102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5" y="365125"/>
            <a:ext cx="6675782" cy="704505"/>
          </a:xfrm>
        </p:spPr>
        <p:txBody>
          <a:bodyPr/>
          <a:lstStyle/>
          <a:p>
            <a:r>
              <a:rPr lang="en-US" dirty="0"/>
              <a:t>Jobs To Be Done: Job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CDF42A-FF04-B870-9479-D3E7FBA0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6417" y="365124"/>
            <a:ext cx="4956313" cy="63876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Некоторые правила формулирования </a:t>
            </a:r>
            <a:r>
              <a:rPr lang="en" sz="2000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job story</a:t>
            </a:r>
            <a:endParaRPr lang="ru-RU" sz="2000" b="1" dirty="0">
              <a:solidFill>
                <a:srgbClr val="292929"/>
              </a:solidFill>
              <a:latin typeface="PT Serif" panose="020A06030405050202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ru-RU" sz="2000" b="1" i="0" dirty="0">
                <a:solidFill>
                  <a:srgbClr val="292929"/>
                </a:solidFill>
                <a:effectLst/>
              </a:rPr>
              <a:t>Забыть о конкретных решениях, продуктах.</a:t>
            </a:r>
            <a:br>
              <a:rPr lang="ru-RU" sz="2000" b="0" i="0" dirty="0">
                <a:solidFill>
                  <a:srgbClr val="292929"/>
                </a:solidFill>
                <a:effectLst/>
              </a:rPr>
            </a:br>
            <a:r>
              <a:rPr lang="ru-RU" sz="2000" b="0" i="0" dirty="0">
                <a:solidFill>
                  <a:srgbClr val="292929"/>
                </a:solidFill>
                <a:effectLst/>
              </a:rPr>
              <a:t>Это самое главное правило: </a:t>
            </a:r>
            <a:r>
              <a:rPr lang="en" sz="2000" b="0" i="0" dirty="0">
                <a:solidFill>
                  <a:srgbClr val="292929"/>
                </a:solidFill>
                <a:effectLst/>
              </a:rPr>
              <a:t>job story 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не о продукте, а о человеке. Забудьте о продукте и думайте, в какой ситуации находится человек, к какому результату хочет прийти и какое изменение для этого ему придется совершить.</a:t>
            </a:r>
          </a:p>
          <a:p>
            <a:pPr algn="l">
              <a:buFont typeface="+mj-lt"/>
              <a:buAutoNum type="arabicPeriod"/>
            </a:pPr>
            <a:r>
              <a:rPr lang="ru-RU" sz="2000" b="1" i="0" dirty="0">
                <a:solidFill>
                  <a:srgbClr val="292929"/>
                </a:solidFill>
                <a:effectLst/>
              </a:rPr>
              <a:t>Ситуацию описывать конкретно.</a:t>
            </a:r>
            <a:br>
              <a:rPr lang="ru-RU" sz="2000" b="0" i="0" dirty="0">
                <a:solidFill>
                  <a:srgbClr val="292929"/>
                </a:solidFill>
                <a:effectLst/>
              </a:rPr>
            </a:br>
            <a:r>
              <a:rPr lang="ru-RU" sz="2000" b="0" i="0" dirty="0">
                <a:solidFill>
                  <a:srgbClr val="292929"/>
                </a:solidFill>
                <a:effectLst/>
              </a:rPr>
              <a:t>Это дает больше информации о контексте, в котором находится человек.</a:t>
            </a:r>
          </a:p>
          <a:p>
            <a:pPr algn="l">
              <a:buFont typeface="+mj-lt"/>
              <a:buAutoNum type="arabicPeriod"/>
            </a:pPr>
            <a:r>
              <a:rPr lang="ru-RU" sz="2000" b="1" i="0" dirty="0">
                <a:solidFill>
                  <a:srgbClr val="292929"/>
                </a:solidFill>
                <a:effectLst/>
              </a:rPr>
              <a:t>Результат формулировать по итогам исследования или в качестве гипотезы.</a:t>
            </a:r>
            <a:br>
              <a:rPr lang="ru-RU" sz="2000" b="0" i="0" dirty="0">
                <a:solidFill>
                  <a:srgbClr val="292929"/>
                </a:solidFill>
                <a:effectLst/>
              </a:rPr>
            </a:br>
            <a:r>
              <a:rPr lang="ru-RU" sz="2000" b="0" i="0" dirty="0">
                <a:solidFill>
                  <a:srgbClr val="292929"/>
                </a:solidFill>
                <a:effectLst/>
              </a:rPr>
              <a:t>Ответить на вопрос «Чтобы что?».</a:t>
            </a:r>
          </a:p>
          <a:p>
            <a:pPr algn="l"/>
            <a:r>
              <a:rPr lang="ru-RU" sz="2000" b="0" i="0" dirty="0">
                <a:solidFill>
                  <a:srgbClr val="292929"/>
                </a:solidFill>
                <a:effectLst/>
              </a:rPr>
              <a:t>Мы стараемся конкретизировать ситуацию и результат, чтобы лучше понимать контекст, но еще не ищем решений, а только описываем изменение.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A5DF78-7823-F249-1004-E4D2D18B08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89" y="1168811"/>
            <a:ext cx="6743700" cy="14953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7FB29A-06B6-9894-345E-B172755EAF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89" y="2759737"/>
            <a:ext cx="6743700" cy="19623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1EFD10-BC4F-8EE3-634E-E292F89464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89" y="4774795"/>
            <a:ext cx="6743700" cy="19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180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9B62C2-D534-F900-CC5F-60B21545A3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560" y="416800"/>
            <a:ext cx="9365970" cy="336357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E6D05-35D5-6E91-5CF3-A937E43C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78" y="444639"/>
            <a:ext cx="10515600" cy="748058"/>
          </a:xfrm>
        </p:spPr>
        <p:txBody>
          <a:bodyPr/>
          <a:lstStyle/>
          <a:p>
            <a:r>
              <a:rPr lang="en-US" dirty="0"/>
              <a:t>Jobs To Be Done: user timeline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ED100-1FBA-CC35-A7FD-99F506196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27" y="4085815"/>
            <a:ext cx="11388589" cy="26403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«Этапы жизни пользователя» в процессе принятия решения о «найме» продукта:</a:t>
            </a:r>
          </a:p>
          <a:p>
            <a:r>
              <a:rPr lang="ru-RU" sz="2200" dirty="0"/>
              <a:t>Узнаёт о нашем продукте: о </a:t>
            </a:r>
            <a:r>
              <a:rPr lang="ru-RU" sz="2200" b="1" dirty="0"/>
              <a:t>контексте</a:t>
            </a:r>
            <a:r>
              <a:rPr lang="ru-RU" sz="2200" dirty="0"/>
              <a:t>, в котором он может быть нанят и о </a:t>
            </a:r>
            <a:r>
              <a:rPr lang="ru-RU" sz="2200" b="1" dirty="0"/>
              <a:t>работе</a:t>
            </a:r>
            <a:r>
              <a:rPr lang="ru-RU" sz="2200" dirty="0"/>
              <a:t>, которую может выполнить</a:t>
            </a:r>
          </a:p>
          <a:p>
            <a:r>
              <a:rPr lang="ru-RU" sz="2200" dirty="0"/>
              <a:t>Через время находясь в подобном контексте пользователь может </a:t>
            </a:r>
            <a:r>
              <a:rPr lang="ru-RU" sz="2200" b="1" dirty="0"/>
              <a:t>переключиться</a:t>
            </a:r>
            <a:r>
              <a:rPr lang="ru-RU" sz="2200" dirty="0"/>
              <a:t> на ваш продукт</a:t>
            </a:r>
          </a:p>
          <a:p>
            <a:pPr marL="0" indent="0">
              <a:buNone/>
            </a:pPr>
            <a:r>
              <a:rPr lang="ru-RU" sz="2200" dirty="0"/>
              <a:t>Надо вытащить </a:t>
            </a:r>
            <a:r>
              <a:rPr lang="ru-RU" sz="2200" b="1" dirty="0"/>
              <a:t>триггеры</a:t>
            </a:r>
            <a:r>
              <a:rPr lang="ru-RU" sz="2200" dirty="0"/>
              <a:t>, которые позволят </a:t>
            </a:r>
            <a:r>
              <a:rPr lang="ru-RU" sz="2200" b="1" dirty="0"/>
              <a:t>переключить</a:t>
            </a:r>
            <a:r>
              <a:rPr lang="ru-RU" sz="2200" dirty="0"/>
              <a:t> пользователя на новый продукт.</a:t>
            </a:r>
            <a:br>
              <a:rPr lang="ru-RU" sz="2200" dirty="0"/>
            </a:br>
            <a:r>
              <a:rPr lang="ru-RU" sz="2200" dirty="0"/>
              <a:t>Пользователь «</a:t>
            </a:r>
            <a:r>
              <a:rPr lang="ru-RU" sz="2200" b="1" dirty="0"/>
              <a:t>развивается</a:t>
            </a:r>
            <a:r>
              <a:rPr lang="ru-RU" sz="2200" dirty="0"/>
              <a:t>» вместе с нашим продуктом.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AD9117-08A7-C6ED-FDE9-275A438D22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271" y="1351033"/>
            <a:ext cx="4253948" cy="4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96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31C43-36C3-D7F9-BB2F-2A2E0CBD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136" y="101885"/>
            <a:ext cx="8637396" cy="854075"/>
          </a:xfrm>
        </p:spPr>
        <p:txBody>
          <a:bodyPr/>
          <a:lstStyle/>
          <a:p>
            <a:r>
              <a:rPr lang="ru-RU" dirty="0">
                <a:effectLst/>
              </a:rPr>
              <a:t>Кейс 1: создаём интернет-магазин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AF3BA7-1FDE-AC8D-9ABE-24C9E3990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136" y="955961"/>
            <a:ext cx="8908701" cy="580015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Думаем со стороны пользователя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описываем кого считаем нашим пользователем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конкурентов, чтобы понять цены и набор товаров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Разговариваем с пользователем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рассказываем свои идеи (цены, товары)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слушаем обратную связь, получаем новые идеи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Работаем гибко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собираем “на коленке” первую версию магазина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отправляемся показывать пользователям, пускаем трафик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Верим только числам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динамику продаж, стоимость привлечения, покупаемые товары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Выдвигаем гипотезы и ставим эксперименты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строим гипотезы “если добавить такой-то товар, то выручка на столько-то вырастет”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“если на главную страницу добавить такие-то товары со скидкой, то продажи изменятся на столько-то”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323027-65EE-0309-3024-4A9FAFDD9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532" y="0"/>
            <a:ext cx="2937468" cy="43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507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FC4D2-4416-333F-756C-315BD0DB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193964"/>
            <a:ext cx="6954077" cy="843266"/>
          </a:xfrm>
        </p:spPr>
        <p:txBody>
          <a:bodyPr>
            <a:normAutofit/>
          </a:bodyPr>
          <a:lstStyle/>
          <a:p>
            <a:r>
              <a:rPr lang="en-US" dirty="0"/>
              <a:t>JTBD: </a:t>
            </a:r>
            <a:r>
              <a:rPr lang="ru-RU" dirty="0"/>
              <a:t>мотивационные силы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57694C-88F6-DE11-4C77-06BDF9E24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173707"/>
            <a:ext cx="6767756" cy="54903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Исследование для </a:t>
            </a:r>
            <a:r>
              <a:rPr lang="en" sz="2200" dirty="0"/>
              <a:t>job story (</a:t>
            </a:r>
            <a:r>
              <a:rPr lang="ru-RU" sz="2200" dirty="0"/>
              <a:t>работы, для которой нанимают продукт) позволяет понять, когда у клиента закралась первая мысль о покупке продукта (что случилось еще ДО начала его использования).</a:t>
            </a:r>
          </a:p>
          <a:p>
            <a:pPr marL="0" indent="0">
              <a:buNone/>
            </a:pPr>
            <a:r>
              <a:rPr lang="ru-RU" sz="2200" dirty="0"/>
              <a:t>На клиента в момент решения о покупке действуют четыре силы:</a:t>
            </a:r>
          </a:p>
          <a:p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Push</a:t>
            </a:r>
            <a:r>
              <a:rPr lang="en-US" sz="2200" dirty="0"/>
              <a:t> (</a:t>
            </a:r>
            <a:r>
              <a:rPr lang="ru-RU" sz="2200" dirty="0"/>
              <a:t>Толчок</a:t>
            </a:r>
            <a:r>
              <a:rPr lang="en-US" sz="2200" dirty="0"/>
              <a:t>): </a:t>
            </a:r>
            <a:r>
              <a:rPr lang="ru-RU" sz="2200" dirty="0"/>
              <a:t>Недовольство текущей ситуацией: «В этом сервисе рассылки нельзя проводить </a:t>
            </a:r>
            <a:r>
              <a:rPr lang="en" sz="2200" dirty="0"/>
              <a:t>A/B </a:t>
            </a:r>
            <a:r>
              <a:rPr lang="ru-RU" sz="2200" dirty="0"/>
              <a:t>тесты».</a:t>
            </a:r>
          </a:p>
          <a:p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Pull</a:t>
            </a:r>
            <a:r>
              <a:rPr lang="ru-RU" sz="2200" dirty="0"/>
              <a:t> (Тяга)</a:t>
            </a:r>
            <a:r>
              <a:rPr lang="en-US" sz="2200" dirty="0"/>
              <a:t>: </a:t>
            </a:r>
            <a:r>
              <a:rPr lang="ru-RU" sz="2200" dirty="0"/>
              <a:t>Притягательность нового решения: «В другом сервисе есть эта функция»</a:t>
            </a:r>
          </a:p>
          <a:p>
            <a:r>
              <a:rPr lang="en-US" sz="2200" dirty="0">
                <a:solidFill>
                  <a:srgbClr val="C00000"/>
                </a:solidFill>
              </a:rPr>
              <a:t>Habits</a:t>
            </a:r>
            <a:r>
              <a:rPr lang="ru-RU" sz="2200" dirty="0"/>
              <a:t> (Привычка)</a:t>
            </a:r>
            <a:r>
              <a:rPr lang="en-US" sz="2200" dirty="0"/>
              <a:t>: </a:t>
            </a:r>
            <a:r>
              <a:rPr lang="ru-RU" sz="2200" dirty="0"/>
              <a:t>Привязанность к тому, что есть: «Я уже давно пользуюсь сервисом и все там знаю».</a:t>
            </a:r>
          </a:p>
          <a:p>
            <a:r>
              <a:rPr lang="en-US" sz="2200" dirty="0">
                <a:solidFill>
                  <a:srgbClr val="C00000"/>
                </a:solidFill>
              </a:rPr>
              <a:t>Anxiety</a:t>
            </a:r>
            <a:r>
              <a:rPr lang="ru-RU" sz="2200" dirty="0"/>
              <a:t> (Страх)</a:t>
            </a:r>
            <a:r>
              <a:rPr lang="en-US" sz="2200" dirty="0"/>
              <a:t>: </a:t>
            </a:r>
            <a:r>
              <a:rPr lang="ru-RU" sz="2200" dirty="0"/>
              <a:t>Тревога, что что-то может пойти не так: «А что, если в новом сервисе моя рассылка попадет в спам?»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816125-7BCB-D1A1-C418-2A31D266E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8484" y="2022763"/>
            <a:ext cx="4663362" cy="36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44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4970A-F94F-468F-86FF-EBEE7665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3" y="237421"/>
            <a:ext cx="10515600" cy="721553"/>
          </a:xfrm>
        </p:spPr>
        <p:txBody>
          <a:bodyPr>
            <a:normAutofit/>
          </a:bodyPr>
          <a:lstStyle/>
          <a:p>
            <a:r>
              <a:rPr lang="ru-RU" dirty="0"/>
              <a:t>Принципы </a:t>
            </a:r>
            <a:r>
              <a:rPr lang="en" dirty="0"/>
              <a:t>Jobs To Be Done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C1C481-4668-E271-EFDF-8E0AFF599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13" y="1124465"/>
            <a:ext cx="11367052" cy="54961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Клиенты нанимают продукт на работу. Сам продукт не имеет ценности.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Задачи клиента с течением времени не меняются. Меняются только решения.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Новые продукты делают существующую работу лучше. И увольняют прошлое решение.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Нанимая одно решение клиент хочет закрыть несколько задач. При этом ничего не делать.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Клиент нанимает решение на основе вопроса «как это позволит мне добиться прогресса?». Клиент постоянно себя прокачивает как персонажа.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Клиент выбирает какое из решений лучше и дешевле делает задачу. И одновременно решает больше задач.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Какой продукт наймет клиент решает контекст. Портрет пользователей имеет второстепенное значение.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Решение любой задачи это десятки подзадач. Но все задачи измеримы.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Клиент ничего не хочет делать или решать. Он хочет только результат.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Все задачи клиента можно разделить на большие и маленькие.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Большие задачи — зачем, маленькие задачи — как.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687372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95B1F-D3D2-098B-5148-78D65AA3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79" y="320260"/>
            <a:ext cx="4661452" cy="695049"/>
          </a:xfrm>
        </p:spPr>
        <p:txBody>
          <a:bodyPr/>
          <a:lstStyle/>
          <a:p>
            <a:r>
              <a:rPr lang="ru-RU" dirty="0"/>
              <a:t>Инструменты </a:t>
            </a:r>
            <a:r>
              <a:rPr lang="en-US" dirty="0"/>
              <a:t>JTBD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23037A-4EF2-3448-BE6E-B5BFB9730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79" y="996976"/>
            <a:ext cx="8023894" cy="545167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" sz="2100" dirty="0">
                <a:solidFill>
                  <a:srgbClr val="6AA94F"/>
                </a:solidFill>
                <a:effectLst/>
              </a:rPr>
              <a:t>JTBD Hierarchy</a:t>
            </a:r>
            <a:r>
              <a:rPr lang="en" sz="2100" dirty="0">
                <a:effectLst/>
              </a:rPr>
              <a:t> </a:t>
            </a:r>
            <a:r>
              <a:rPr lang="en" sz="2100" dirty="0"/>
              <a:t>—</a:t>
            </a:r>
            <a:r>
              <a:rPr lang="en" sz="2100" dirty="0">
                <a:effectLst/>
              </a:rPr>
              <a:t> </a:t>
            </a:r>
            <a:r>
              <a:rPr lang="ru-RU" sz="2100" dirty="0">
                <a:effectLst/>
              </a:rPr>
              <a:t>поиск основной задачи клиента, контекста, страхов и сопутствующих задач пользователя.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Атлас задачи</a:t>
            </a:r>
            <a:r>
              <a:rPr lang="ru-RU" sz="2100" dirty="0">
                <a:effectLst/>
              </a:rPr>
              <a:t> </a:t>
            </a:r>
            <a:r>
              <a:rPr lang="en-US" sz="2100" dirty="0"/>
              <a:t>—</a:t>
            </a:r>
            <a:r>
              <a:rPr lang="ru-RU" sz="2100" dirty="0">
                <a:effectLst/>
              </a:rPr>
              <a:t> инструмент поиска подзадач и желаемых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результатов для основной задачи.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Оценка подзадач</a:t>
            </a:r>
            <a:r>
              <a:rPr lang="ru-RU" sz="2100" dirty="0">
                <a:effectLst/>
              </a:rPr>
              <a:t> </a:t>
            </a:r>
            <a:r>
              <a:rPr lang="en-US" sz="2100" dirty="0">
                <a:effectLst/>
              </a:rPr>
              <a:t>—</a:t>
            </a:r>
            <a:r>
              <a:rPr lang="ru-RU" sz="2100" dirty="0">
                <a:effectLst/>
              </a:rPr>
              <a:t> сортировка и поиск критически важных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подзадач и ожидаемых результатов клиента в рамках основной задачи.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Рынок </a:t>
            </a:r>
            <a:r>
              <a:rPr lang="en" sz="2100" dirty="0">
                <a:effectLst/>
              </a:rPr>
              <a:t>JTBD — </a:t>
            </a:r>
            <a:r>
              <a:rPr lang="ru-RU" sz="2100" dirty="0">
                <a:effectLst/>
              </a:rPr>
              <a:t>позиционирование разных решений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основной задачи по цене и качеству исполнения.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Размер рынка </a:t>
            </a:r>
            <a:r>
              <a:rPr lang="en" sz="2100" dirty="0">
                <a:effectLst/>
              </a:rPr>
              <a:t>JTBD — </a:t>
            </a:r>
            <a:r>
              <a:rPr lang="ru-RU" sz="2100" dirty="0">
                <a:effectLst/>
              </a:rPr>
              <a:t>быстрая оценка размера рынка основной задачи.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Силы прогресса </a:t>
            </a:r>
            <a:r>
              <a:rPr lang="en-US" sz="2100" dirty="0">
                <a:solidFill>
                  <a:srgbClr val="595959"/>
                </a:solidFill>
                <a:effectLst/>
              </a:rPr>
              <a:t>—</a:t>
            </a:r>
            <a:r>
              <a:rPr lang="ru-RU" sz="2100" dirty="0">
                <a:solidFill>
                  <a:srgbClr val="595959"/>
                </a:solidFill>
                <a:effectLst/>
              </a:rPr>
              <a:t> анализ сил, которые воздействуют на</a:t>
            </a:r>
            <a:r>
              <a:rPr lang="ru-RU" sz="2100" dirty="0">
                <a:solidFill>
                  <a:srgbClr val="595959"/>
                </a:solidFill>
              </a:rPr>
              <a:t> </a:t>
            </a:r>
            <a:r>
              <a:rPr lang="ru-RU" sz="2100" dirty="0">
                <a:solidFill>
                  <a:srgbClr val="595959"/>
                </a:solidFill>
                <a:effectLst/>
              </a:rPr>
              <a:t>клиента при переходе от одного решения к другому.</a:t>
            </a:r>
          </a:p>
          <a:p>
            <a:pPr>
              <a:spcBef>
                <a:spcPts val="0"/>
              </a:spcBef>
            </a:pPr>
            <a:r>
              <a:rPr lang="en" sz="2100" dirty="0">
                <a:solidFill>
                  <a:srgbClr val="6AA94F"/>
                </a:solidFill>
                <a:effectLst/>
              </a:rPr>
              <a:t>JTBD </a:t>
            </a:r>
            <a:r>
              <a:rPr lang="ru-RU" sz="2100" dirty="0">
                <a:solidFill>
                  <a:schemeClr val="accent6"/>
                </a:solidFill>
                <a:effectLst/>
              </a:rPr>
              <a:t>интервью</a:t>
            </a:r>
            <a:r>
              <a:rPr lang="ru-RU" sz="2100" dirty="0">
                <a:effectLst/>
              </a:rPr>
              <a:t> </a:t>
            </a:r>
            <a:r>
              <a:rPr lang="en-US" sz="2100" dirty="0">
                <a:effectLst/>
              </a:rPr>
              <a:t>—</a:t>
            </a:r>
            <a:r>
              <a:rPr lang="ru-RU" sz="2100" dirty="0">
                <a:effectLst/>
              </a:rPr>
              <a:t> выяснение задач и подзадач, ценностей,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страхов, привычек и конкурентных решений у клиентов.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Карточка </a:t>
            </a:r>
            <a:r>
              <a:rPr lang="ru-RU" sz="2100" dirty="0">
                <a:solidFill>
                  <a:schemeClr val="accent6"/>
                </a:solidFill>
                <a:effectLst/>
              </a:rPr>
              <a:t>интервью</a:t>
            </a:r>
            <a:r>
              <a:rPr lang="ru-RU" sz="2100" dirty="0">
                <a:effectLst/>
              </a:rPr>
              <a:t> </a:t>
            </a:r>
            <a:r>
              <a:rPr lang="en-US" sz="2100" dirty="0">
                <a:effectLst/>
              </a:rPr>
              <a:t>—</a:t>
            </a:r>
            <a:r>
              <a:rPr lang="ru-RU" sz="2100" dirty="0">
                <a:effectLst/>
              </a:rPr>
              <a:t> шаблон фиксации ответов для каждого </a:t>
            </a:r>
            <a:r>
              <a:rPr lang="en" sz="2100" dirty="0">
                <a:effectLst/>
              </a:rPr>
              <a:t>JTBD </a:t>
            </a:r>
            <a:r>
              <a:rPr lang="ru-RU" sz="2100" dirty="0">
                <a:effectLst/>
              </a:rPr>
              <a:t>интервью.</a:t>
            </a:r>
          </a:p>
          <a:p>
            <a:pPr>
              <a:spcBef>
                <a:spcPts val="0"/>
              </a:spcBef>
            </a:pPr>
            <a:r>
              <a:rPr lang="en" sz="2100" dirty="0">
                <a:solidFill>
                  <a:srgbClr val="6AA94F"/>
                </a:solidFill>
                <a:effectLst/>
              </a:rPr>
              <a:t>JTBD </a:t>
            </a:r>
            <a:r>
              <a:rPr lang="ru-RU" sz="2100" dirty="0">
                <a:solidFill>
                  <a:srgbClr val="6AA94F"/>
                </a:solidFill>
                <a:effectLst/>
              </a:rPr>
              <a:t>исследование </a:t>
            </a:r>
            <a:r>
              <a:rPr lang="en-US" sz="2100" dirty="0">
                <a:effectLst/>
              </a:rPr>
              <a:t>—</a:t>
            </a:r>
            <a:r>
              <a:rPr lang="ru-RU" sz="2100" dirty="0">
                <a:effectLst/>
              </a:rPr>
              <a:t> фиксация результатов и прогресса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команды в исследовании задач клиентов.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0C9545F4-E33B-C566-EDD0-F0A41CC0DC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3613" y="300254"/>
            <a:ext cx="3908387" cy="52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009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A17725-B04B-901F-AA00-697EBDE6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35" y="179594"/>
            <a:ext cx="4512701" cy="681797"/>
          </a:xfrm>
        </p:spPr>
        <p:txBody>
          <a:bodyPr>
            <a:normAutofit fontScale="90000"/>
          </a:bodyPr>
          <a:lstStyle/>
          <a:p>
            <a:r>
              <a:rPr lang="ru-RU" dirty="0"/>
              <a:t>Инструменты </a:t>
            </a:r>
            <a:r>
              <a:rPr lang="en-US" dirty="0"/>
              <a:t>JTBD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61DF3F-D5B4-16D9-DEC6-AF538499B7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75" y="861391"/>
            <a:ext cx="2844055" cy="201032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DBA91B-A973-5BA6-47AB-5C51EEE75A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2435" y="860326"/>
            <a:ext cx="2937549" cy="25035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018E66-98DC-C1A7-D687-6D3DE9C4D0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78" y="1945510"/>
            <a:ext cx="2839588" cy="2010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5EF196-F831-B2AE-5311-C544B659EB5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37" y="3494082"/>
            <a:ext cx="3634235" cy="25591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548A38-507F-A01F-C71B-5947059A9CE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6345" y="1"/>
            <a:ext cx="3157122" cy="2219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8DD5A93-5EE1-51CF-FA4F-4862DD2D820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341" y="0"/>
            <a:ext cx="3296485" cy="890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FFEF62D-069D-AA53-10DE-CBE97FF4420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78" y="2282653"/>
            <a:ext cx="3138589" cy="2215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515AE14-A152-4D7D-C850-F1E76887298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78" y="4618878"/>
            <a:ext cx="3157122" cy="2239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B8CC41-4C6C-EB50-0961-473B7226EEA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2992" y="895809"/>
            <a:ext cx="2908459" cy="2085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F666C8F-BF75-5D9C-6D25-AE07C7909AA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577" y="3111282"/>
            <a:ext cx="2839588" cy="1353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6100ED8-A39F-507F-2967-B4B817C0CAC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155731"/>
            <a:ext cx="3634235" cy="170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F684109-E98D-9048-ECCF-58186F7DB04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8" y="3429000"/>
            <a:ext cx="2670832" cy="18780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D3AD1FE-FD4D-11E8-F850-C5A22B8C835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26083"/>
            <a:ext cx="2581787" cy="18319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7A6F4FB-A0E2-F1E5-D1ED-2B706CBD6B8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5564" y="5920587"/>
            <a:ext cx="2937549" cy="998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2876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844956" y="749132"/>
            <a:ext cx="10649256" cy="5394456"/>
            <a:chOff x="234387" y="674699"/>
            <a:chExt cx="7986943" cy="4045842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01" y="805432"/>
              <a:ext cx="7750629" cy="39151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874" y="1567450"/>
              <a:ext cx="3143249" cy="31432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4387" y="674699"/>
              <a:ext cx="5625465" cy="1025525"/>
            </a:xfrm>
            <a:custGeom>
              <a:avLst/>
              <a:gdLst/>
              <a:ahLst/>
              <a:cxnLst/>
              <a:rect l="l" t="t" r="r" b="b"/>
              <a:pathLst>
                <a:path w="5625465" h="1025525">
                  <a:moveTo>
                    <a:pt x="5625299" y="1025099"/>
                  </a:moveTo>
                  <a:lnTo>
                    <a:pt x="0" y="1025099"/>
                  </a:lnTo>
                  <a:lnTo>
                    <a:pt x="0" y="0"/>
                  </a:lnTo>
                  <a:lnTo>
                    <a:pt x="5625299" y="0"/>
                  </a:lnTo>
                  <a:lnTo>
                    <a:pt x="5625299" y="1025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2370067" y="5772324"/>
            <a:ext cx="4332288" cy="75565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solidFill>
                  <a:srgbClr val="000000"/>
                </a:solidFill>
              </a:rPr>
              <a:t>bit.ly/JTBD-</a:t>
            </a:r>
            <a:r>
              <a:rPr sz="4800" spc="-33" dirty="0">
                <a:solidFill>
                  <a:srgbClr val="000000"/>
                </a:solidFill>
              </a:rPr>
              <a:t>GA</a:t>
            </a:r>
            <a:endParaRPr sz="4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A773F-0C29-0EA5-988A-8BB67257A840}"/>
              </a:ext>
            </a:extLst>
          </p:cNvPr>
          <p:cNvSpPr txBox="1">
            <a:spLocks/>
          </p:cNvSpPr>
          <p:nvPr/>
        </p:nvSpPr>
        <p:spPr>
          <a:xfrm>
            <a:off x="844956" y="727534"/>
            <a:ext cx="4512701" cy="6817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JTBD </a:t>
            </a:r>
            <a:r>
              <a:rPr lang="ru-RU" dirty="0"/>
              <a:t>колода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0AFB10-5D24-F52B-DFC2-0E04B2A848BF}"/>
              </a:ext>
            </a:extLst>
          </p:cNvPr>
          <p:cNvSpPr txBox="1"/>
          <p:nvPr/>
        </p:nvSpPr>
        <p:spPr>
          <a:xfrm>
            <a:off x="8036818" y="2703267"/>
            <a:ext cx="4035577" cy="40626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ru-RU" sz="2000" dirty="0"/>
              <a:t>В большинстве ситуаций, клиенты хотят выполнить лучше те работы, для которых не существует хороших решений на рынке. Такие </a:t>
            </a:r>
            <a:r>
              <a:rPr lang="en" sz="2000" dirty="0"/>
              <a:t>JTBD </a:t>
            </a:r>
            <a:r>
              <a:rPr lang="ru-RU" sz="2000" dirty="0"/>
              <a:t>представляют наибольшую возможность для инноваций.</a:t>
            </a:r>
          </a:p>
          <a:p>
            <a:pPr algn="l">
              <a:spcBef>
                <a:spcPts val="1500"/>
              </a:spcBef>
            </a:pPr>
            <a:r>
              <a:rPr lang="ru-RU" sz="2000" dirty="0"/>
              <a:t>Приоритезация </a:t>
            </a:r>
            <a:r>
              <a:rPr lang="en" sz="2000" dirty="0"/>
              <a:t>JTBD </a:t>
            </a:r>
            <a:r>
              <a:rPr lang="ru-RU" sz="2000" dirty="0"/>
              <a:t>зависит от степени удовлетворенности клиентов существующими решениями и конкретного потенциала нового решения.</a:t>
            </a:r>
          </a:p>
          <a:p>
            <a:endParaRPr lang="ru-RU" sz="2000" dirty="0"/>
          </a:p>
        </p:txBody>
      </p:sp>
      <p:sp>
        <p:nvSpPr>
          <p:cNvPr id="5" name="Google Shape;194;p26">
            <a:extLst>
              <a:ext uri="{FF2B5EF4-FFF2-40B4-BE49-F238E27FC236}">
                <a16:creationId xmlns:a16="http://schemas.microsoft.com/office/drawing/2014/main" id="{0D1152C3-95A5-7BCD-69AA-94FFFF31F02B}"/>
              </a:ext>
            </a:extLst>
          </p:cNvPr>
          <p:cNvSpPr txBox="1">
            <a:spLocks/>
          </p:cNvSpPr>
          <p:nvPr/>
        </p:nvSpPr>
        <p:spPr>
          <a:xfrm>
            <a:off x="691886" y="201143"/>
            <a:ext cx="6009300" cy="7635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dirty="0"/>
              <a:t>Приоритизация </a:t>
            </a:r>
            <a:r>
              <a:rPr lang="en" dirty="0"/>
              <a:t>JTBD</a:t>
            </a: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4F237D50-EB07-84B2-DC9E-67FE6AE583E2}"/>
              </a:ext>
            </a:extLst>
          </p:cNvPr>
          <p:cNvGrpSpPr/>
          <p:nvPr/>
        </p:nvGrpSpPr>
        <p:grpSpPr>
          <a:xfrm>
            <a:off x="867282" y="1086678"/>
            <a:ext cx="6983576" cy="3914204"/>
            <a:chOff x="1156650" y="626762"/>
            <a:chExt cx="3963035" cy="2221230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C18E3B7-632B-8DAB-7F41-2C2F306108FA}"/>
                </a:ext>
              </a:extLst>
            </p:cNvPr>
            <p:cNvSpPr/>
            <p:nvPr/>
          </p:nvSpPr>
          <p:spPr>
            <a:xfrm>
              <a:off x="1156650" y="631475"/>
              <a:ext cx="3951604" cy="2211705"/>
            </a:xfrm>
            <a:custGeom>
              <a:avLst/>
              <a:gdLst/>
              <a:ahLst/>
              <a:cxnLst/>
              <a:rect l="l" t="t" r="r" b="b"/>
              <a:pathLst>
                <a:path w="3951604" h="2211705">
                  <a:moveTo>
                    <a:pt x="3951599" y="2211599"/>
                  </a:moveTo>
                  <a:lnTo>
                    <a:pt x="0" y="2211599"/>
                  </a:lnTo>
                  <a:lnTo>
                    <a:pt x="0" y="0"/>
                  </a:lnTo>
                  <a:lnTo>
                    <a:pt x="3951599" y="0"/>
                  </a:lnTo>
                  <a:lnTo>
                    <a:pt x="3951599" y="2211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64E7D1E4-A3C3-B0C9-7D2A-7E0306511787}"/>
                </a:ext>
              </a:extLst>
            </p:cNvPr>
            <p:cNvSpPr/>
            <p:nvPr/>
          </p:nvSpPr>
          <p:spPr>
            <a:xfrm>
              <a:off x="3113349" y="637825"/>
              <a:ext cx="1995170" cy="2205355"/>
            </a:xfrm>
            <a:custGeom>
              <a:avLst/>
              <a:gdLst/>
              <a:ahLst/>
              <a:cxnLst/>
              <a:rect l="l" t="t" r="r" b="b"/>
              <a:pathLst>
                <a:path w="1995170" h="2205355">
                  <a:moveTo>
                    <a:pt x="1994999" y="2205299"/>
                  </a:moveTo>
                  <a:lnTo>
                    <a:pt x="0" y="2205299"/>
                  </a:lnTo>
                  <a:lnTo>
                    <a:pt x="1994999" y="0"/>
                  </a:lnTo>
                  <a:lnTo>
                    <a:pt x="1994999" y="22052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D08FFCA4-7652-B304-40EB-31CB317D58E6}"/>
                </a:ext>
              </a:extLst>
            </p:cNvPr>
            <p:cNvSpPr/>
            <p:nvPr/>
          </p:nvSpPr>
          <p:spPr>
            <a:xfrm>
              <a:off x="3483025" y="1046425"/>
              <a:ext cx="1625600" cy="1797050"/>
            </a:xfrm>
            <a:custGeom>
              <a:avLst/>
              <a:gdLst/>
              <a:ahLst/>
              <a:cxnLst/>
              <a:rect l="l" t="t" r="r" b="b"/>
              <a:pathLst>
                <a:path w="1625600" h="1797050">
                  <a:moveTo>
                    <a:pt x="1625399" y="1796699"/>
                  </a:moveTo>
                  <a:lnTo>
                    <a:pt x="0" y="1796699"/>
                  </a:lnTo>
                  <a:lnTo>
                    <a:pt x="1625399" y="0"/>
                  </a:lnTo>
                  <a:lnTo>
                    <a:pt x="1625399" y="17966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42698E67-7AB7-AE68-DA23-450402B75566}"/>
                </a:ext>
              </a:extLst>
            </p:cNvPr>
            <p:cNvSpPr/>
            <p:nvPr/>
          </p:nvSpPr>
          <p:spPr>
            <a:xfrm>
              <a:off x="3852675" y="1455025"/>
              <a:ext cx="1256030" cy="1388110"/>
            </a:xfrm>
            <a:custGeom>
              <a:avLst/>
              <a:gdLst/>
              <a:ahLst/>
              <a:cxnLst/>
              <a:rect l="l" t="t" r="r" b="b"/>
              <a:pathLst>
                <a:path w="1256029" h="1388110">
                  <a:moveTo>
                    <a:pt x="1255799" y="1388099"/>
                  </a:moveTo>
                  <a:lnTo>
                    <a:pt x="0" y="1388099"/>
                  </a:lnTo>
                  <a:lnTo>
                    <a:pt x="1255799" y="0"/>
                  </a:lnTo>
                  <a:lnTo>
                    <a:pt x="1255799" y="13880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F51B25F8-C210-2DD1-2C54-69BF1417D400}"/>
                </a:ext>
              </a:extLst>
            </p:cNvPr>
            <p:cNvSpPr/>
            <p:nvPr/>
          </p:nvSpPr>
          <p:spPr>
            <a:xfrm>
              <a:off x="4220400" y="1861525"/>
              <a:ext cx="888365" cy="981710"/>
            </a:xfrm>
            <a:custGeom>
              <a:avLst/>
              <a:gdLst/>
              <a:ahLst/>
              <a:cxnLst/>
              <a:rect l="l" t="t" r="r" b="b"/>
              <a:pathLst>
                <a:path w="888364" h="981710">
                  <a:moveTo>
                    <a:pt x="887999" y="981599"/>
                  </a:moveTo>
                  <a:lnTo>
                    <a:pt x="0" y="981599"/>
                  </a:lnTo>
                  <a:lnTo>
                    <a:pt x="887999" y="0"/>
                  </a:lnTo>
                  <a:lnTo>
                    <a:pt x="887999" y="9815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E0C82657-2327-EBEC-5E7B-A224D75800AC}"/>
                </a:ext>
              </a:extLst>
            </p:cNvPr>
            <p:cNvSpPr/>
            <p:nvPr/>
          </p:nvSpPr>
          <p:spPr>
            <a:xfrm>
              <a:off x="4589474" y="2269525"/>
              <a:ext cx="519430" cy="574040"/>
            </a:xfrm>
            <a:custGeom>
              <a:avLst/>
              <a:gdLst/>
              <a:ahLst/>
              <a:cxnLst/>
              <a:rect l="l" t="t" r="r" b="b"/>
              <a:pathLst>
                <a:path w="519429" h="574039">
                  <a:moveTo>
                    <a:pt x="518999" y="573599"/>
                  </a:moveTo>
                  <a:lnTo>
                    <a:pt x="0" y="573599"/>
                  </a:lnTo>
                  <a:lnTo>
                    <a:pt x="518999" y="0"/>
                  </a:lnTo>
                  <a:lnTo>
                    <a:pt x="518999" y="573599"/>
                  </a:lnTo>
                  <a:close/>
                </a:path>
              </a:pathLst>
            </a:custGeom>
            <a:solidFill>
              <a:srgbClr val="274E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34023257-0698-85B6-A5A0-ED6FF90AA959}"/>
                </a:ext>
              </a:extLst>
            </p:cNvPr>
            <p:cNvSpPr/>
            <p:nvPr/>
          </p:nvSpPr>
          <p:spPr>
            <a:xfrm>
              <a:off x="1162773" y="637748"/>
              <a:ext cx="3054350" cy="1714500"/>
            </a:xfrm>
            <a:custGeom>
              <a:avLst/>
              <a:gdLst/>
              <a:ahLst/>
              <a:cxnLst/>
              <a:rect l="l" t="t" r="r" b="b"/>
              <a:pathLst>
                <a:path w="3054350" h="1714500">
                  <a:moveTo>
                    <a:pt x="0" y="1714500"/>
                  </a:moveTo>
                  <a:lnTo>
                    <a:pt x="0" y="0"/>
                  </a:lnTo>
                  <a:lnTo>
                    <a:pt x="3053999" y="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3978CB24-6C3B-3AB0-252A-5C3F75DE245A}"/>
                </a:ext>
              </a:extLst>
            </p:cNvPr>
            <p:cNvSpPr/>
            <p:nvPr/>
          </p:nvSpPr>
          <p:spPr>
            <a:xfrm>
              <a:off x="1163025" y="631525"/>
              <a:ext cx="3951604" cy="2211705"/>
            </a:xfrm>
            <a:custGeom>
              <a:avLst/>
              <a:gdLst/>
              <a:ahLst/>
              <a:cxnLst/>
              <a:rect l="l" t="t" r="r" b="b"/>
              <a:pathLst>
                <a:path w="3951604" h="2211705">
                  <a:moveTo>
                    <a:pt x="0" y="2211599"/>
                  </a:moveTo>
                  <a:lnTo>
                    <a:pt x="3951599" y="0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AE68F04A-EC18-5F85-6D6C-FCB4F78FDF8D}"/>
                </a:ext>
              </a:extLst>
            </p:cNvPr>
            <p:cNvSpPr/>
            <p:nvPr/>
          </p:nvSpPr>
          <p:spPr>
            <a:xfrm>
              <a:off x="1162898" y="637748"/>
              <a:ext cx="2250440" cy="1263650"/>
            </a:xfrm>
            <a:custGeom>
              <a:avLst/>
              <a:gdLst/>
              <a:ahLst/>
              <a:cxnLst/>
              <a:rect l="l" t="t" r="r" b="b"/>
              <a:pathLst>
                <a:path w="2250440" h="1263650">
                  <a:moveTo>
                    <a:pt x="0" y="1263299"/>
                  </a:moveTo>
                  <a:lnTo>
                    <a:pt x="0" y="0"/>
                  </a:lnTo>
                  <a:lnTo>
                    <a:pt x="2249999" y="0"/>
                  </a:lnTo>
                  <a:lnTo>
                    <a:pt x="0" y="12632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>
            <a:extLst>
              <a:ext uri="{FF2B5EF4-FFF2-40B4-BE49-F238E27FC236}">
                <a16:creationId xmlns:a16="http://schemas.microsoft.com/office/drawing/2014/main" id="{8CFC6404-FA24-DD55-45D9-6C13ED665AB6}"/>
              </a:ext>
            </a:extLst>
          </p:cNvPr>
          <p:cNvSpPr txBox="1"/>
          <p:nvPr/>
        </p:nvSpPr>
        <p:spPr>
          <a:xfrm>
            <a:off x="8075555" y="715783"/>
            <a:ext cx="3741320" cy="1683410"/>
          </a:xfrm>
          <a:prstGeom prst="rect">
            <a:avLst/>
          </a:prstGeom>
        </p:spPr>
        <p:txBody>
          <a:bodyPr vert="horz" wrap="square" lIns="0" tIns="10795" rIns="0" bIns="0" rtlCol="0">
            <a:noAutofit/>
          </a:bodyPr>
          <a:lstStyle/>
          <a:p>
            <a:pPr marL="12700" marR="5080">
              <a:spcBef>
                <a:spcPts val="85"/>
              </a:spcBef>
            </a:pPr>
            <a:r>
              <a:rPr sz="2000" b="1" spc="-10" dirty="0">
                <a:solidFill>
                  <a:srgbClr val="37474F"/>
                </a:solidFill>
                <a:cs typeface="Trebuchet MS"/>
              </a:rPr>
              <a:t>Importance: </a:t>
            </a:r>
            <a:r>
              <a:rPr lang="ru-RU" sz="2000" dirty="0">
                <a:solidFill>
                  <a:srgbClr val="37474F"/>
                </a:solidFill>
                <a:cs typeface="Trebuchet MS"/>
              </a:rPr>
              <a:t>Насколько</a:t>
            </a:r>
            <a:r>
              <a:rPr lang="ru-RU" sz="2000" spc="-30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2000" dirty="0">
                <a:solidFill>
                  <a:srgbClr val="37474F"/>
                </a:solidFill>
                <a:cs typeface="Trebuchet MS"/>
              </a:rPr>
              <a:t>эта</a:t>
            </a:r>
            <a:r>
              <a:rPr lang="ru-RU" sz="2000" spc="-30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2000" spc="-10" dirty="0">
                <a:solidFill>
                  <a:srgbClr val="37474F"/>
                </a:solidFill>
                <a:cs typeface="Trebuchet MS"/>
              </a:rPr>
              <a:t>работа важная?</a:t>
            </a:r>
          </a:p>
          <a:p>
            <a:pPr marL="12700" marR="5080">
              <a:spcBef>
                <a:spcPts val="1000"/>
              </a:spcBef>
            </a:pPr>
            <a:r>
              <a:rPr lang="en" sz="2000" b="1" spc="-10" dirty="0">
                <a:solidFill>
                  <a:srgbClr val="37474F"/>
                </a:solidFill>
                <a:cs typeface="Trebuchet MS"/>
              </a:rPr>
              <a:t>Satisfaction: </a:t>
            </a:r>
            <a:r>
              <a:rPr lang="ru-RU" sz="2000" dirty="0">
                <a:solidFill>
                  <a:srgbClr val="37474F"/>
                </a:solidFill>
                <a:cs typeface="Trebuchet MS"/>
              </a:rPr>
              <a:t>Насколько</a:t>
            </a:r>
            <a:r>
              <a:rPr lang="ru-RU" sz="2000" spc="-45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2000" spc="-25" dirty="0">
                <a:solidFill>
                  <a:srgbClr val="37474F"/>
                </a:solidFill>
                <a:cs typeface="Trebuchet MS"/>
              </a:rPr>
              <a:t>вы </a:t>
            </a:r>
            <a:r>
              <a:rPr lang="ru-RU" sz="2000" spc="-10" dirty="0">
                <a:solidFill>
                  <a:srgbClr val="37474F"/>
                </a:solidFill>
                <a:cs typeface="Trebuchet MS"/>
              </a:rPr>
              <a:t>удовлетворены существующим решением?</a:t>
            </a:r>
            <a:endParaRPr lang="ru-RU" sz="2000" dirty="0">
              <a:cs typeface="Trebuchet MS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E2D232AD-F1C8-EE4C-6138-BF8F6A8ECBA6}"/>
              </a:ext>
            </a:extLst>
          </p:cNvPr>
          <p:cNvSpPr txBox="1"/>
          <p:nvPr/>
        </p:nvSpPr>
        <p:spPr>
          <a:xfrm>
            <a:off x="664527" y="5965254"/>
            <a:ext cx="5047733" cy="6232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Opportunity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=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Importance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+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(Importance</a:t>
            </a:r>
            <a:r>
              <a:rPr sz="1800" spc="-3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—</a:t>
            </a:r>
            <a:r>
              <a:rPr sz="1800" spc="-3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Satisfaction)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B40AAD07-AC33-1881-360A-79EC413F6FE3}"/>
              </a:ext>
            </a:extLst>
          </p:cNvPr>
          <p:cNvSpPr txBox="1"/>
          <p:nvPr/>
        </p:nvSpPr>
        <p:spPr>
          <a:xfrm>
            <a:off x="622439" y="1186877"/>
            <a:ext cx="303245" cy="3339376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pc="-25" dirty="0">
                <a:latin typeface="Trebuchet MS"/>
                <a:cs typeface="Trebuchet MS"/>
              </a:rPr>
              <a:t>10</a:t>
            </a:r>
            <a:endParaRPr dirty="0">
              <a:latin typeface="Trebuchet MS"/>
              <a:cs typeface="Trebuchet MS"/>
            </a:endParaRP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9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8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7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6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5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4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3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2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1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0</a:t>
            </a: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4B0C4FC1-D4E6-F63C-C58E-5D8A5E6FC416}"/>
              </a:ext>
            </a:extLst>
          </p:cNvPr>
          <p:cNvSpPr txBox="1"/>
          <p:nvPr/>
        </p:nvSpPr>
        <p:spPr>
          <a:xfrm>
            <a:off x="919120" y="5030956"/>
            <a:ext cx="6911592" cy="6078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9730" algn="l"/>
                <a:tab pos="747395" algn="l"/>
                <a:tab pos="1115060" algn="l"/>
                <a:tab pos="1482090" algn="l"/>
                <a:tab pos="1849755" algn="l"/>
                <a:tab pos="2259330" algn="l"/>
                <a:tab pos="2585085" algn="l"/>
                <a:tab pos="2952115" algn="l"/>
                <a:tab pos="3319779" algn="l"/>
                <a:tab pos="3687445" algn="l"/>
              </a:tabLst>
            </a:pPr>
            <a:r>
              <a:rPr sz="1600" spc="-50" dirty="0">
                <a:latin typeface="Monaco" pitchFamily="2" charset="0"/>
                <a:cs typeface="Trebuchet MS"/>
              </a:rPr>
              <a:t>0</a:t>
            </a:r>
            <a:r>
              <a:rPr lang="ru-RU" sz="1600" spc="-50" dirty="0">
                <a:latin typeface="Monaco" pitchFamily="2" charset="0"/>
                <a:cs typeface="Trebuchet MS"/>
              </a:rPr>
              <a:t>    </a:t>
            </a:r>
            <a:r>
              <a:rPr sz="1600" spc="-50" dirty="0">
                <a:latin typeface="Monaco" pitchFamily="2" charset="0"/>
                <a:cs typeface="Trebuchet MS"/>
              </a:rPr>
              <a:t>1</a:t>
            </a:r>
            <a:r>
              <a:rPr lang="ru-RU" sz="1600" spc="-50" dirty="0">
                <a:latin typeface="Monaco" pitchFamily="2" charset="0"/>
                <a:cs typeface="Trebuchet MS"/>
              </a:rPr>
              <a:t>    </a:t>
            </a:r>
            <a:r>
              <a:rPr sz="1600" spc="-50" dirty="0">
                <a:latin typeface="Monaco" pitchFamily="2" charset="0"/>
                <a:cs typeface="Trebuchet MS"/>
              </a:rPr>
              <a:t>2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60" dirty="0">
                <a:latin typeface="Monaco" pitchFamily="2" charset="0"/>
                <a:cs typeface="Trebuchet MS"/>
              </a:rPr>
              <a:t>3</a:t>
            </a:r>
            <a:r>
              <a:rPr lang="ru-RU" sz="1600" spc="-6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4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5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6</a:t>
            </a:r>
            <a:r>
              <a:rPr lang="ru-RU" sz="1600" spc="-50" dirty="0">
                <a:latin typeface="Monaco" pitchFamily="2" charset="0"/>
                <a:cs typeface="Trebuchet MS"/>
              </a:rPr>
              <a:t>     7     </a:t>
            </a:r>
            <a:r>
              <a:rPr sz="1600" spc="-50" dirty="0">
                <a:latin typeface="Monaco" pitchFamily="2" charset="0"/>
                <a:cs typeface="Trebuchet MS"/>
              </a:rPr>
              <a:t>8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9</a:t>
            </a:r>
            <a:r>
              <a:rPr lang="ru-RU" sz="1600" spc="-50" dirty="0">
                <a:latin typeface="Monaco" pitchFamily="2" charset="0"/>
                <a:cs typeface="Trebuchet MS"/>
              </a:rPr>
              <a:t>   </a:t>
            </a:r>
            <a:r>
              <a:rPr sz="1600" spc="-25" dirty="0">
                <a:latin typeface="Monaco" pitchFamily="2" charset="0"/>
                <a:cs typeface="Trebuchet MS"/>
              </a:rPr>
              <a:t>10</a:t>
            </a:r>
            <a:endParaRPr sz="1600" dirty="0">
              <a:latin typeface="Monaco" pitchFamily="2" charset="0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44"/>
              </a:spcBef>
            </a:pPr>
            <a:r>
              <a:rPr sz="1600" dirty="0">
                <a:solidFill>
                  <a:srgbClr val="666666"/>
                </a:solidFill>
                <a:latin typeface="Trebuchet MS"/>
                <a:cs typeface="Trebuchet MS"/>
              </a:rPr>
              <a:t>Важность</a:t>
            </a:r>
            <a:r>
              <a:rPr sz="16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66666"/>
                </a:solidFill>
                <a:latin typeface="Trebuchet MS"/>
                <a:cs typeface="Trebuchet MS"/>
              </a:rPr>
              <a:t>задачи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BAEB3E4F-B43A-6A94-3C7B-36616FE268EA}"/>
              </a:ext>
            </a:extLst>
          </p:cNvPr>
          <p:cNvSpPr txBox="1"/>
          <p:nvPr/>
        </p:nvSpPr>
        <p:spPr>
          <a:xfrm>
            <a:off x="311928" y="1140762"/>
            <a:ext cx="276999" cy="370287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10" dirty="0">
                <a:solidFill>
                  <a:srgbClr val="666666"/>
                </a:solidFill>
                <a:latin typeface="Trebuchet MS"/>
                <a:cs typeface="Trebuchet MS"/>
              </a:rPr>
              <a:t>Удовлетворенность</a:t>
            </a:r>
            <a:r>
              <a:rPr spc="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666666"/>
                </a:solidFill>
                <a:latin typeface="Trebuchet MS"/>
                <a:cs typeface="Trebuchet MS"/>
              </a:rPr>
              <a:t>решением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61E035A-DFDC-227E-B572-26A97090E116}"/>
              </a:ext>
            </a:extLst>
          </p:cNvPr>
          <p:cNvSpPr txBox="1"/>
          <p:nvPr/>
        </p:nvSpPr>
        <p:spPr>
          <a:xfrm>
            <a:off x="867281" y="1183987"/>
            <a:ext cx="6963431" cy="1445717"/>
          </a:xfrm>
          <a:prstGeom prst="rect">
            <a:avLst/>
          </a:prstGeom>
          <a:ln w="9524">
            <a:solidFill>
              <a:srgbClr val="6AA84F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238125" marR="2780030">
              <a:lnSpc>
                <a:spcPts val="1650"/>
              </a:lnSpc>
              <a:spcBef>
                <a:spcPts val="1000"/>
              </a:spcBef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Слишком хорошо обслужены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 dirty="0">
              <a:latin typeface="Arial"/>
              <a:cs typeface="Arial"/>
            </a:endParaRPr>
          </a:p>
          <a:p>
            <a:pPr marL="1156335" marR="1992630" indent="-170180">
              <a:lnSpc>
                <a:spcPts val="1650"/>
              </a:lnSpc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Обслужены хорошо</a:t>
            </a:r>
            <a:endParaRPr sz="1400" dirty="0">
              <a:latin typeface="Arial"/>
              <a:cs typeface="Arial"/>
            </a:endParaRPr>
          </a:p>
          <a:p>
            <a:pPr marR="198755" algn="r">
              <a:lnSpc>
                <a:spcPts val="1495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Плохо</a:t>
            </a:r>
            <a:endParaRPr sz="1400" dirty="0">
              <a:latin typeface="Arial"/>
              <a:cs typeface="Arial"/>
            </a:endParaRPr>
          </a:p>
          <a:p>
            <a:pPr marR="198755" algn="r">
              <a:lnSpc>
                <a:spcPts val="1664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обслужены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4" name="object 20">
            <a:extLst>
              <a:ext uri="{FF2B5EF4-FFF2-40B4-BE49-F238E27FC236}">
                <a16:creationId xmlns:a16="http://schemas.microsoft.com/office/drawing/2014/main" id="{AFE16335-D0D3-4C99-CE31-26A283641101}"/>
              </a:ext>
            </a:extLst>
          </p:cNvPr>
          <p:cNvGrpSpPr/>
          <p:nvPr/>
        </p:nvGrpSpPr>
        <p:grpSpPr>
          <a:xfrm>
            <a:off x="1134818" y="1859726"/>
            <a:ext cx="5469591" cy="2827671"/>
            <a:chOff x="1424187" y="929862"/>
            <a:chExt cx="3103880" cy="1604645"/>
          </a:xfrm>
        </p:grpSpPr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177B3CCC-8E8C-13ED-D8CB-EB01687EAF3B}"/>
                </a:ext>
              </a:extLst>
            </p:cNvPr>
            <p:cNvSpPr/>
            <p:nvPr/>
          </p:nvSpPr>
          <p:spPr>
            <a:xfrm>
              <a:off x="3951624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A23F6B82-B51C-3B75-29CA-9D3B00B8BDB2}"/>
                </a:ext>
              </a:extLst>
            </p:cNvPr>
            <p:cNvSpPr/>
            <p:nvPr/>
          </p:nvSpPr>
          <p:spPr>
            <a:xfrm>
              <a:off x="3951624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28B5E9F6-BA53-8892-E647-BD78D02791A0}"/>
                </a:ext>
              </a:extLst>
            </p:cNvPr>
            <p:cNvSpPr/>
            <p:nvPr/>
          </p:nvSpPr>
          <p:spPr>
            <a:xfrm>
              <a:off x="4104024" y="1360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A8E137A6-ECC3-10CB-3638-54D9839DA670}"/>
                </a:ext>
              </a:extLst>
            </p:cNvPr>
            <p:cNvSpPr/>
            <p:nvPr/>
          </p:nvSpPr>
          <p:spPr>
            <a:xfrm>
              <a:off x="4104024" y="1360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B4E083B0-2D2C-53A7-E828-46C5B7628AA0}"/>
                </a:ext>
              </a:extLst>
            </p:cNvPr>
            <p:cNvSpPr/>
            <p:nvPr/>
          </p:nvSpPr>
          <p:spPr>
            <a:xfrm>
              <a:off x="3617099" y="1309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42D60662-7667-D8DD-DAFA-2D6D43DF45AD}"/>
                </a:ext>
              </a:extLst>
            </p:cNvPr>
            <p:cNvSpPr/>
            <p:nvPr/>
          </p:nvSpPr>
          <p:spPr>
            <a:xfrm>
              <a:off x="3617099" y="1309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3D9D9FA5-09A6-F660-4C3F-DC71B4FE865C}"/>
                </a:ext>
              </a:extLst>
            </p:cNvPr>
            <p:cNvSpPr/>
            <p:nvPr/>
          </p:nvSpPr>
          <p:spPr>
            <a:xfrm>
              <a:off x="36680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ABCBCEF5-BF35-2536-3E3D-F7E4D637F168}"/>
                </a:ext>
              </a:extLst>
            </p:cNvPr>
            <p:cNvSpPr/>
            <p:nvPr/>
          </p:nvSpPr>
          <p:spPr>
            <a:xfrm>
              <a:off x="36680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23A8723A-F631-1287-4501-602006E67F87}"/>
                </a:ext>
              </a:extLst>
            </p:cNvPr>
            <p:cNvSpPr/>
            <p:nvPr/>
          </p:nvSpPr>
          <p:spPr>
            <a:xfrm>
              <a:off x="33109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42589C22-4873-EF82-216F-7F4DC42E4307}"/>
                </a:ext>
              </a:extLst>
            </p:cNvPr>
            <p:cNvSpPr/>
            <p:nvPr/>
          </p:nvSpPr>
          <p:spPr>
            <a:xfrm>
              <a:off x="33109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878DC1AD-01C5-40D4-4B81-024D9EF5C63D}"/>
                </a:ext>
              </a:extLst>
            </p:cNvPr>
            <p:cNvSpPr/>
            <p:nvPr/>
          </p:nvSpPr>
          <p:spPr>
            <a:xfrm>
              <a:off x="3361900" y="145502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D2F25A2D-81E1-243A-2F6E-B7FCF91D1BC2}"/>
                </a:ext>
              </a:extLst>
            </p:cNvPr>
            <p:cNvSpPr/>
            <p:nvPr/>
          </p:nvSpPr>
          <p:spPr>
            <a:xfrm>
              <a:off x="3361900" y="14550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0E647D40-A7EE-8052-AC96-FC0C659B5F39}"/>
                </a:ext>
              </a:extLst>
            </p:cNvPr>
            <p:cNvSpPr/>
            <p:nvPr/>
          </p:nvSpPr>
          <p:spPr>
            <a:xfrm>
              <a:off x="2826474" y="17218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029740F6-6B77-8384-2D6A-AADCF9027B38}"/>
                </a:ext>
              </a:extLst>
            </p:cNvPr>
            <p:cNvSpPr/>
            <p:nvPr/>
          </p:nvSpPr>
          <p:spPr>
            <a:xfrm>
              <a:off x="2826474" y="17218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0061BC3A-F289-3EEC-80EC-999EC2443579}"/>
                </a:ext>
              </a:extLst>
            </p:cNvPr>
            <p:cNvSpPr/>
            <p:nvPr/>
          </p:nvSpPr>
          <p:spPr>
            <a:xfrm>
              <a:off x="2539599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14083284-7717-1A2E-CF80-022F4CDD77B0}"/>
                </a:ext>
              </a:extLst>
            </p:cNvPr>
            <p:cNvSpPr/>
            <p:nvPr/>
          </p:nvSpPr>
          <p:spPr>
            <a:xfrm>
              <a:off x="25396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8D1FBE6F-57F7-68F0-F42E-C98719CF4DEB}"/>
                </a:ext>
              </a:extLst>
            </p:cNvPr>
            <p:cNvSpPr/>
            <p:nvPr/>
          </p:nvSpPr>
          <p:spPr>
            <a:xfrm>
              <a:off x="2366575" y="9346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FE5BAC39-7014-0498-9105-0846C8786AAE}"/>
                </a:ext>
              </a:extLst>
            </p:cNvPr>
            <p:cNvSpPr/>
            <p:nvPr/>
          </p:nvSpPr>
          <p:spPr>
            <a:xfrm>
              <a:off x="2366575" y="9346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4A7F7FA9-7EA0-4BD7-667D-9A54F15EF728}"/>
                </a:ext>
              </a:extLst>
            </p:cNvPr>
            <p:cNvSpPr/>
            <p:nvPr/>
          </p:nvSpPr>
          <p:spPr>
            <a:xfrm>
              <a:off x="1428949" y="1550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4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F40C057B-7668-A660-8E52-9586511C7A0A}"/>
                </a:ext>
              </a:extLst>
            </p:cNvPr>
            <p:cNvSpPr/>
            <p:nvPr/>
          </p:nvSpPr>
          <p:spPr>
            <a:xfrm>
              <a:off x="1428949" y="1550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4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1">
              <a:extLst>
                <a:ext uri="{FF2B5EF4-FFF2-40B4-BE49-F238E27FC236}">
                  <a16:creationId xmlns:a16="http://schemas.microsoft.com/office/drawing/2014/main" id="{6FF7C866-BECF-C80E-F3CC-235EF160B8D2}"/>
                </a:ext>
              </a:extLst>
            </p:cNvPr>
            <p:cNvSpPr/>
            <p:nvPr/>
          </p:nvSpPr>
          <p:spPr>
            <a:xfrm>
              <a:off x="17874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9404E523-30C9-E48C-2116-EF1FA51744BB}"/>
                </a:ext>
              </a:extLst>
            </p:cNvPr>
            <p:cNvSpPr/>
            <p:nvPr/>
          </p:nvSpPr>
          <p:spPr>
            <a:xfrm>
              <a:off x="17874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3">
              <a:extLst>
                <a:ext uri="{FF2B5EF4-FFF2-40B4-BE49-F238E27FC236}">
                  <a16:creationId xmlns:a16="http://schemas.microsoft.com/office/drawing/2014/main" id="{76AF20C3-66E3-DEBE-1F8E-BC36C76EBDA0}"/>
                </a:ext>
              </a:extLst>
            </p:cNvPr>
            <p:cNvSpPr/>
            <p:nvPr/>
          </p:nvSpPr>
          <p:spPr>
            <a:xfrm>
              <a:off x="1893099" y="2182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4">
              <a:extLst>
                <a:ext uri="{FF2B5EF4-FFF2-40B4-BE49-F238E27FC236}">
                  <a16:creationId xmlns:a16="http://schemas.microsoft.com/office/drawing/2014/main" id="{133FC65F-5FB5-8244-D60A-335671F73833}"/>
                </a:ext>
              </a:extLst>
            </p:cNvPr>
            <p:cNvSpPr/>
            <p:nvPr/>
          </p:nvSpPr>
          <p:spPr>
            <a:xfrm>
              <a:off x="1893099" y="2182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5">
              <a:extLst>
                <a:ext uri="{FF2B5EF4-FFF2-40B4-BE49-F238E27FC236}">
                  <a16:creationId xmlns:a16="http://schemas.microsoft.com/office/drawing/2014/main" id="{EE0A217F-167A-0184-BE1A-9002F38CE1C8}"/>
                </a:ext>
              </a:extLst>
            </p:cNvPr>
            <p:cNvSpPr/>
            <p:nvPr/>
          </p:nvSpPr>
          <p:spPr>
            <a:xfrm>
              <a:off x="2045499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6">
              <a:extLst>
                <a:ext uri="{FF2B5EF4-FFF2-40B4-BE49-F238E27FC236}">
                  <a16:creationId xmlns:a16="http://schemas.microsoft.com/office/drawing/2014/main" id="{8D147902-6D59-C437-2DAA-3F45BE92720F}"/>
                </a:ext>
              </a:extLst>
            </p:cNvPr>
            <p:cNvSpPr/>
            <p:nvPr/>
          </p:nvSpPr>
          <p:spPr>
            <a:xfrm>
              <a:off x="2045499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7">
              <a:extLst>
                <a:ext uri="{FF2B5EF4-FFF2-40B4-BE49-F238E27FC236}">
                  <a16:creationId xmlns:a16="http://schemas.microsoft.com/office/drawing/2014/main" id="{4AA5235D-4A22-214A-DD54-A1E6452DBECE}"/>
                </a:ext>
              </a:extLst>
            </p:cNvPr>
            <p:cNvSpPr/>
            <p:nvPr/>
          </p:nvSpPr>
          <p:spPr>
            <a:xfrm>
              <a:off x="2262399" y="247847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8">
              <a:extLst>
                <a:ext uri="{FF2B5EF4-FFF2-40B4-BE49-F238E27FC236}">
                  <a16:creationId xmlns:a16="http://schemas.microsoft.com/office/drawing/2014/main" id="{DFC1B772-8450-ADF2-8150-7694D7573CAB}"/>
                </a:ext>
              </a:extLst>
            </p:cNvPr>
            <p:cNvSpPr/>
            <p:nvPr/>
          </p:nvSpPr>
          <p:spPr>
            <a:xfrm>
              <a:off x="2262399" y="247847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9">
              <a:extLst>
                <a:ext uri="{FF2B5EF4-FFF2-40B4-BE49-F238E27FC236}">
                  <a16:creationId xmlns:a16="http://schemas.microsoft.com/office/drawing/2014/main" id="{F3FC554C-4282-6536-9D4F-915EE34A63A9}"/>
                </a:ext>
              </a:extLst>
            </p:cNvPr>
            <p:cNvSpPr/>
            <p:nvPr/>
          </p:nvSpPr>
          <p:spPr>
            <a:xfrm>
              <a:off x="4085350" y="19010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0">
              <a:extLst>
                <a:ext uri="{FF2B5EF4-FFF2-40B4-BE49-F238E27FC236}">
                  <a16:creationId xmlns:a16="http://schemas.microsoft.com/office/drawing/2014/main" id="{6152FC87-B450-600A-367A-40E9B9F314D3}"/>
                </a:ext>
              </a:extLst>
            </p:cNvPr>
            <p:cNvSpPr/>
            <p:nvPr/>
          </p:nvSpPr>
          <p:spPr>
            <a:xfrm>
              <a:off x="4085350" y="19010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1">
              <a:extLst>
                <a:ext uri="{FF2B5EF4-FFF2-40B4-BE49-F238E27FC236}">
                  <a16:creationId xmlns:a16="http://schemas.microsoft.com/office/drawing/2014/main" id="{F601B0A1-76A7-541A-23EB-183FE9AE0CA1}"/>
                </a:ext>
              </a:extLst>
            </p:cNvPr>
            <p:cNvSpPr/>
            <p:nvPr/>
          </p:nvSpPr>
          <p:spPr>
            <a:xfrm>
              <a:off x="2624699" y="2030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2">
              <a:extLst>
                <a:ext uri="{FF2B5EF4-FFF2-40B4-BE49-F238E27FC236}">
                  <a16:creationId xmlns:a16="http://schemas.microsoft.com/office/drawing/2014/main" id="{DCB76043-B4C1-A412-1879-C86E65DCDFE8}"/>
                </a:ext>
              </a:extLst>
            </p:cNvPr>
            <p:cNvSpPr/>
            <p:nvPr/>
          </p:nvSpPr>
          <p:spPr>
            <a:xfrm>
              <a:off x="2624699" y="2030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3">
              <a:extLst>
                <a:ext uri="{FF2B5EF4-FFF2-40B4-BE49-F238E27FC236}">
                  <a16:creationId xmlns:a16="http://schemas.microsoft.com/office/drawing/2014/main" id="{AEC0294D-84B0-22F3-2E63-913ED40D0BF4}"/>
                </a:ext>
              </a:extLst>
            </p:cNvPr>
            <p:cNvSpPr/>
            <p:nvPr/>
          </p:nvSpPr>
          <p:spPr>
            <a:xfrm>
              <a:off x="2538549" y="2296037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4">
              <a:extLst>
                <a:ext uri="{FF2B5EF4-FFF2-40B4-BE49-F238E27FC236}">
                  <a16:creationId xmlns:a16="http://schemas.microsoft.com/office/drawing/2014/main" id="{02938DA1-A5EB-1217-D0B6-A0B3C8522443}"/>
                </a:ext>
              </a:extLst>
            </p:cNvPr>
            <p:cNvSpPr/>
            <p:nvPr/>
          </p:nvSpPr>
          <p:spPr>
            <a:xfrm>
              <a:off x="2538549" y="2296037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5">
              <a:extLst>
                <a:ext uri="{FF2B5EF4-FFF2-40B4-BE49-F238E27FC236}">
                  <a16:creationId xmlns:a16="http://schemas.microsoft.com/office/drawing/2014/main" id="{EFE109AF-B4AD-B1E1-D3E3-04CF55F65470}"/>
                </a:ext>
              </a:extLst>
            </p:cNvPr>
            <p:cNvSpPr/>
            <p:nvPr/>
          </p:nvSpPr>
          <p:spPr>
            <a:xfrm>
              <a:off x="3236649" y="13646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6">
              <a:extLst>
                <a:ext uri="{FF2B5EF4-FFF2-40B4-BE49-F238E27FC236}">
                  <a16:creationId xmlns:a16="http://schemas.microsoft.com/office/drawing/2014/main" id="{740E3A2D-D30E-FD9F-E844-8E4C723159AF}"/>
                </a:ext>
              </a:extLst>
            </p:cNvPr>
            <p:cNvSpPr/>
            <p:nvPr/>
          </p:nvSpPr>
          <p:spPr>
            <a:xfrm>
              <a:off x="3236649" y="13646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7">
              <a:extLst>
                <a:ext uri="{FF2B5EF4-FFF2-40B4-BE49-F238E27FC236}">
                  <a16:creationId xmlns:a16="http://schemas.microsoft.com/office/drawing/2014/main" id="{6C3CB68B-992A-7700-4B68-1BA4C2E1978B}"/>
                </a:ext>
              </a:extLst>
            </p:cNvPr>
            <p:cNvSpPr/>
            <p:nvPr/>
          </p:nvSpPr>
          <p:spPr>
            <a:xfrm>
              <a:off x="3389049" y="15170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8">
              <a:extLst>
                <a:ext uri="{FF2B5EF4-FFF2-40B4-BE49-F238E27FC236}">
                  <a16:creationId xmlns:a16="http://schemas.microsoft.com/office/drawing/2014/main" id="{01D5C0AE-B080-0CFC-6636-3CDBD3249322}"/>
                </a:ext>
              </a:extLst>
            </p:cNvPr>
            <p:cNvSpPr/>
            <p:nvPr/>
          </p:nvSpPr>
          <p:spPr>
            <a:xfrm>
              <a:off x="3389049" y="15170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9">
              <a:extLst>
                <a:ext uri="{FF2B5EF4-FFF2-40B4-BE49-F238E27FC236}">
                  <a16:creationId xmlns:a16="http://schemas.microsoft.com/office/drawing/2014/main" id="{8C0281B8-264D-DED9-6258-9802C7E97F69}"/>
                </a:ext>
              </a:extLst>
            </p:cNvPr>
            <p:cNvSpPr/>
            <p:nvPr/>
          </p:nvSpPr>
          <p:spPr>
            <a:xfrm>
              <a:off x="3541449" y="16694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0">
              <a:extLst>
                <a:ext uri="{FF2B5EF4-FFF2-40B4-BE49-F238E27FC236}">
                  <a16:creationId xmlns:a16="http://schemas.microsoft.com/office/drawing/2014/main" id="{DA2E7BF2-BBE9-ABA4-FEBD-806CC10B41BE}"/>
                </a:ext>
              </a:extLst>
            </p:cNvPr>
            <p:cNvSpPr/>
            <p:nvPr/>
          </p:nvSpPr>
          <p:spPr>
            <a:xfrm>
              <a:off x="3541449" y="16694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1">
              <a:extLst>
                <a:ext uri="{FF2B5EF4-FFF2-40B4-BE49-F238E27FC236}">
                  <a16:creationId xmlns:a16="http://schemas.microsoft.com/office/drawing/2014/main" id="{BA64F233-CFD0-BD2D-003E-26436F8BB572}"/>
                </a:ext>
              </a:extLst>
            </p:cNvPr>
            <p:cNvSpPr/>
            <p:nvPr/>
          </p:nvSpPr>
          <p:spPr>
            <a:xfrm>
              <a:off x="4471849" y="18215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2">
              <a:extLst>
                <a:ext uri="{FF2B5EF4-FFF2-40B4-BE49-F238E27FC236}">
                  <a16:creationId xmlns:a16="http://schemas.microsoft.com/office/drawing/2014/main" id="{EF4D7712-55FC-428D-048C-224115BC98B2}"/>
                </a:ext>
              </a:extLst>
            </p:cNvPr>
            <p:cNvSpPr/>
            <p:nvPr/>
          </p:nvSpPr>
          <p:spPr>
            <a:xfrm>
              <a:off x="4471849" y="18215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3">
              <a:extLst>
                <a:ext uri="{FF2B5EF4-FFF2-40B4-BE49-F238E27FC236}">
                  <a16:creationId xmlns:a16="http://schemas.microsoft.com/office/drawing/2014/main" id="{965E1CB0-E3AF-FEB3-124D-39501E31F769}"/>
                </a:ext>
              </a:extLst>
            </p:cNvPr>
            <p:cNvSpPr/>
            <p:nvPr/>
          </p:nvSpPr>
          <p:spPr>
            <a:xfrm>
              <a:off x="4085350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4">
              <a:extLst>
                <a:ext uri="{FF2B5EF4-FFF2-40B4-BE49-F238E27FC236}">
                  <a16:creationId xmlns:a16="http://schemas.microsoft.com/office/drawing/2014/main" id="{25DC6841-8BEE-77C2-B178-2768FB2F7706}"/>
                </a:ext>
              </a:extLst>
            </p:cNvPr>
            <p:cNvSpPr/>
            <p:nvPr/>
          </p:nvSpPr>
          <p:spPr>
            <a:xfrm>
              <a:off x="4085350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5">
              <a:extLst>
                <a:ext uri="{FF2B5EF4-FFF2-40B4-BE49-F238E27FC236}">
                  <a16:creationId xmlns:a16="http://schemas.microsoft.com/office/drawing/2014/main" id="{DACE5C34-1C9A-AE00-7887-ED84427AFA55}"/>
                </a:ext>
              </a:extLst>
            </p:cNvPr>
            <p:cNvSpPr/>
            <p:nvPr/>
          </p:nvSpPr>
          <p:spPr>
            <a:xfrm>
              <a:off x="2589549" y="12439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6">
              <a:extLst>
                <a:ext uri="{FF2B5EF4-FFF2-40B4-BE49-F238E27FC236}">
                  <a16:creationId xmlns:a16="http://schemas.microsoft.com/office/drawing/2014/main" id="{C092073C-DA10-BBAF-288A-277BBB9F8108}"/>
                </a:ext>
              </a:extLst>
            </p:cNvPr>
            <p:cNvSpPr/>
            <p:nvPr/>
          </p:nvSpPr>
          <p:spPr>
            <a:xfrm>
              <a:off x="2589549" y="12439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7">
              <a:extLst>
                <a:ext uri="{FF2B5EF4-FFF2-40B4-BE49-F238E27FC236}">
                  <a16:creationId xmlns:a16="http://schemas.microsoft.com/office/drawing/2014/main" id="{D6AFA82B-1AC1-9E65-FC43-177D340D8297}"/>
                </a:ext>
              </a:extLst>
            </p:cNvPr>
            <p:cNvSpPr/>
            <p:nvPr/>
          </p:nvSpPr>
          <p:spPr>
            <a:xfrm>
              <a:off x="2904800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8">
              <a:extLst>
                <a:ext uri="{FF2B5EF4-FFF2-40B4-BE49-F238E27FC236}">
                  <a16:creationId xmlns:a16="http://schemas.microsoft.com/office/drawing/2014/main" id="{5C34BD26-7B62-9777-8E9B-70E8D8767FF6}"/>
                </a:ext>
              </a:extLst>
            </p:cNvPr>
            <p:cNvSpPr/>
            <p:nvPr/>
          </p:nvSpPr>
          <p:spPr>
            <a:xfrm>
              <a:off x="2904800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300066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2308" y="776267"/>
            <a:ext cx="5057160" cy="2187791"/>
          </a:xfrm>
          <a:prstGeom prst="rect">
            <a:avLst/>
          </a:prstGeom>
        </p:spPr>
        <p:txBody>
          <a:bodyPr vert="horz" wrap="square" lIns="0" tIns="825512" rIns="0" bIns="0" rtlCol="0" anchor="ctr">
            <a:spAutoFit/>
          </a:bodyPr>
          <a:lstStyle/>
          <a:p>
            <a:pPr marR="6773" algn="ctr">
              <a:lnSpc>
                <a:spcPct val="100000"/>
              </a:lnSpc>
              <a:spcBef>
                <a:spcPts val="0"/>
              </a:spcBef>
            </a:pPr>
            <a:r>
              <a:rPr lang="ru-RU" b="1" spc="-13" dirty="0">
                <a:solidFill>
                  <a:schemeClr val="bg1"/>
                </a:solidFill>
                <a:latin typeface="+mn-lt"/>
              </a:rPr>
              <a:t>Критическая</a:t>
            </a:r>
            <a:br>
              <a:rPr lang="ru-RU" b="1" spc="-13" dirty="0">
                <a:solidFill>
                  <a:schemeClr val="bg1"/>
                </a:solidFill>
                <a:latin typeface="+mn-lt"/>
              </a:rPr>
            </a:br>
            <a:r>
              <a:rPr lang="ru-RU" b="1" spc="-13" dirty="0">
                <a:solidFill>
                  <a:schemeClr val="bg1"/>
                </a:solidFill>
                <a:latin typeface="+mn-lt"/>
              </a:rPr>
              <a:t>задача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9658" y="4361514"/>
            <a:ext cx="4358639" cy="12482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600272">
              <a:spcBef>
                <a:spcPts val="133"/>
              </a:spcBef>
            </a:pPr>
            <a:r>
              <a:rPr sz="4000" dirty="0">
                <a:solidFill>
                  <a:schemeClr val="bg1"/>
                </a:solidFill>
                <a:cs typeface="Trebuchet MS"/>
              </a:rPr>
              <a:t>Она</a:t>
            </a:r>
            <a:r>
              <a:rPr sz="4000" spc="-20" dirty="0">
                <a:solidFill>
                  <a:schemeClr val="bg1"/>
                </a:solidFill>
                <a:cs typeface="Trebuchet MS"/>
              </a:rPr>
              <a:t> </a:t>
            </a:r>
            <a:r>
              <a:rPr sz="4000" dirty="0">
                <a:solidFill>
                  <a:schemeClr val="bg1"/>
                </a:solidFill>
                <a:cs typeface="Trebuchet MS"/>
              </a:rPr>
              <a:t>же</a:t>
            </a:r>
            <a:r>
              <a:rPr sz="4000" spc="-13" dirty="0">
                <a:solidFill>
                  <a:schemeClr val="bg1"/>
                </a:solidFill>
                <a:cs typeface="Trebuchet MS"/>
              </a:rPr>
              <a:t> боль, </a:t>
            </a:r>
            <a:r>
              <a:rPr sz="4000" dirty="0">
                <a:solidFill>
                  <a:schemeClr val="bg1"/>
                </a:solidFill>
                <a:cs typeface="Trebuchet MS"/>
              </a:rPr>
              <a:t>проблема</a:t>
            </a:r>
            <a:r>
              <a:rPr sz="4000" spc="-53" dirty="0">
                <a:solidFill>
                  <a:schemeClr val="bg1"/>
                </a:solidFill>
                <a:cs typeface="Trebuchet MS"/>
              </a:rPr>
              <a:t> </a:t>
            </a:r>
            <a:r>
              <a:rPr sz="4000" spc="-13" dirty="0">
                <a:solidFill>
                  <a:schemeClr val="bg1"/>
                </a:solidFill>
                <a:cs typeface="Trebuchet MS"/>
              </a:rPr>
              <a:t>клиента</a:t>
            </a:r>
            <a:endParaRPr sz="4000" dirty="0">
              <a:solidFill>
                <a:schemeClr val="bg1"/>
              </a:solidFill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17067" y="1248241"/>
            <a:ext cx="5260339" cy="16827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3200" dirty="0">
                <a:solidFill>
                  <a:srgbClr val="37474F"/>
                </a:solidFill>
                <a:cs typeface="Trebuchet MS"/>
              </a:rPr>
              <a:t>=</a:t>
            </a:r>
            <a:r>
              <a:rPr sz="3200" spc="-33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важная</a:t>
            </a:r>
            <a:r>
              <a:rPr sz="3200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задача</a:t>
            </a:r>
            <a:r>
              <a:rPr sz="3200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spc="-13" dirty="0">
                <a:solidFill>
                  <a:srgbClr val="37474F"/>
                </a:solidFill>
                <a:cs typeface="Trebuchet MS"/>
              </a:rPr>
              <a:t>клиента,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но</a:t>
            </a:r>
            <a:r>
              <a:rPr sz="3200" spc="-33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не</a:t>
            </a:r>
            <a:r>
              <a:rPr sz="3200" spc="-33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достаточно</a:t>
            </a:r>
            <a:r>
              <a:rPr sz="3200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spc="-13" dirty="0">
                <a:solidFill>
                  <a:srgbClr val="37474F"/>
                </a:solidFill>
                <a:cs typeface="Trebuchet MS"/>
              </a:rPr>
              <a:t>решенная существующими решениями</a:t>
            </a:r>
            <a:endParaRPr sz="3200" dirty="0"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7067" y="4646761"/>
            <a:ext cx="5349239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solidFill>
                  <a:srgbClr val="37474F"/>
                </a:solidFill>
                <a:cs typeface="Trebuchet MS"/>
              </a:rPr>
              <a:t>=</a:t>
            </a:r>
            <a:r>
              <a:rPr sz="3200" b="1" spc="7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b="1" dirty="0">
                <a:solidFill>
                  <a:srgbClr val="37474F"/>
                </a:solidFill>
                <a:cs typeface="Trebuchet MS"/>
              </a:rPr>
              <a:t>2</a:t>
            </a:r>
            <a:r>
              <a:rPr sz="3200" b="1" spc="13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en-US" sz="3200" b="1" spc="13" dirty="0">
                <a:solidFill>
                  <a:srgbClr val="37474F"/>
                </a:solidFill>
                <a:cs typeface="Trebuchet MS"/>
              </a:rPr>
              <a:t>*</a:t>
            </a:r>
            <a:r>
              <a:rPr sz="3200" b="1" spc="7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3200" b="1" spc="-13" dirty="0">
                <a:solidFill>
                  <a:srgbClr val="37474F"/>
                </a:solidFill>
                <a:cs typeface="Trebuchet MS"/>
              </a:rPr>
              <a:t>Важность</a:t>
            </a:r>
            <a:r>
              <a:rPr lang="ru-RU" sz="3200" b="1" spc="-673" dirty="0">
                <a:solidFill>
                  <a:srgbClr val="37474F"/>
                </a:solidFill>
                <a:cs typeface="Trebuchet MS"/>
              </a:rPr>
              <a:t>  —</a:t>
            </a:r>
            <a:r>
              <a:rPr lang="ru-RU" sz="3200" b="1" spc="-693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3200" b="1" spc="-13" dirty="0">
                <a:solidFill>
                  <a:srgbClr val="37474F"/>
                </a:solidFill>
                <a:cs typeface="Trebuchet MS"/>
              </a:rPr>
              <a:t>Удовлетворённость</a:t>
            </a:r>
            <a:endParaRPr lang="ru-RU" sz="3200" dirty="0">
              <a:cs typeface="Trebuchet M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225075" y="2688295"/>
            <a:ext cx="2682240" cy="1634067"/>
            <a:chOff x="4668806" y="2016221"/>
            <a:chExt cx="2011680" cy="1225550"/>
          </a:xfrm>
        </p:grpSpPr>
        <p:sp>
          <p:nvSpPr>
            <p:cNvPr id="4" name="object 4"/>
            <p:cNvSpPr/>
            <p:nvPr/>
          </p:nvSpPr>
          <p:spPr>
            <a:xfrm>
              <a:off x="4673568" y="2020983"/>
              <a:ext cx="2002155" cy="1216025"/>
            </a:xfrm>
            <a:custGeom>
              <a:avLst/>
              <a:gdLst/>
              <a:ahLst/>
              <a:cxnLst/>
              <a:rect l="l" t="t" r="r" b="b"/>
              <a:pathLst>
                <a:path w="2002154" h="1216025">
                  <a:moveTo>
                    <a:pt x="2001599" y="1215899"/>
                  </a:moveTo>
                  <a:lnTo>
                    <a:pt x="0" y="1215899"/>
                  </a:lnTo>
                  <a:lnTo>
                    <a:pt x="303865" y="0"/>
                  </a:lnTo>
                  <a:lnTo>
                    <a:pt x="1697734" y="0"/>
                  </a:lnTo>
                  <a:lnTo>
                    <a:pt x="2001599" y="12158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673568" y="2020983"/>
              <a:ext cx="2002155" cy="1216025"/>
            </a:xfrm>
            <a:custGeom>
              <a:avLst/>
              <a:gdLst/>
              <a:ahLst/>
              <a:cxnLst/>
              <a:rect l="l" t="t" r="r" b="b"/>
              <a:pathLst>
                <a:path w="2002154" h="1216025">
                  <a:moveTo>
                    <a:pt x="0" y="1215899"/>
                  </a:moveTo>
                  <a:lnTo>
                    <a:pt x="303865" y="0"/>
                  </a:lnTo>
                  <a:lnTo>
                    <a:pt x="1697734" y="0"/>
                  </a:lnTo>
                  <a:lnTo>
                    <a:pt x="2001599" y="1215899"/>
                  </a:lnTo>
                  <a:lnTo>
                    <a:pt x="0" y="1215899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59014" y="3421167"/>
            <a:ext cx="8136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Клиент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3625" y="1419167"/>
            <a:ext cx="8990753" cy="4524587"/>
            <a:chOff x="272718" y="1064375"/>
            <a:chExt cx="6743065" cy="3393440"/>
          </a:xfrm>
        </p:grpSpPr>
        <p:pic>
          <p:nvPicPr>
            <p:cNvPr id="8" name="object 8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718" y="1064375"/>
              <a:ext cx="3536175" cy="25111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22482" y="1868798"/>
              <a:ext cx="3910329" cy="1005840"/>
            </a:xfrm>
            <a:custGeom>
              <a:avLst/>
              <a:gdLst/>
              <a:ahLst/>
              <a:cxnLst/>
              <a:rect l="l" t="t" r="r" b="b"/>
              <a:pathLst>
                <a:path w="3910329" h="1005839">
                  <a:moveTo>
                    <a:pt x="3564536" y="1005526"/>
                  </a:moveTo>
                  <a:lnTo>
                    <a:pt x="3587711" y="855976"/>
                  </a:lnTo>
                  <a:lnTo>
                    <a:pt x="0" y="299099"/>
                  </a:lnTo>
                  <a:lnTo>
                    <a:pt x="46349" y="0"/>
                  </a:lnTo>
                  <a:lnTo>
                    <a:pt x="3634061" y="556876"/>
                  </a:lnTo>
                  <a:lnTo>
                    <a:pt x="3657236" y="407326"/>
                  </a:lnTo>
                  <a:lnTo>
                    <a:pt x="3909974" y="752849"/>
                  </a:lnTo>
                  <a:lnTo>
                    <a:pt x="3564536" y="1005526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2482" y="1868798"/>
              <a:ext cx="3910329" cy="1005840"/>
            </a:xfrm>
            <a:custGeom>
              <a:avLst/>
              <a:gdLst/>
              <a:ahLst/>
              <a:cxnLst/>
              <a:rect l="l" t="t" r="r" b="b"/>
              <a:pathLst>
                <a:path w="3910329" h="1005839">
                  <a:moveTo>
                    <a:pt x="46349" y="0"/>
                  </a:moveTo>
                  <a:lnTo>
                    <a:pt x="3634061" y="556876"/>
                  </a:lnTo>
                  <a:lnTo>
                    <a:pt x="3657236" y="407326"/>
                  </a:lnTo>
                  <a:lnTo>
                    <a:pt x="3909974" y="752849"/>
                  </a:lnTo>
                  <a:lnTo>
                    <a:pt x="3564536" y="1005526"/>
                  </a:lnTo>
                  <a:lnTo>
                    <a:pt x="3587711" y="855976"/>
                  </a:lnTo>
                  <a:lnTo>
                    <a:pt x="0" y="299099"/>
                  </a:lnTo>
                  <a:lnTo>
                    <a:pt x="4634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35270" y="3236626"/>
              <a:ext cx="2675890" cy="1216025"/>
            </a:xfrm>
            <a:custGeom>
              <a:avLst/>
              <a:gdLst/>
              <a:ahLst/>
              <a:cxnLst/>
              <a:rect l="l" t="t" r="r" b="b"/>
              <a:pathLst>
                <a:path w="2675890" h="1216025">
                  <a:moveTo>
                    <a:pt x="2675699" y="1215900"/>
                  </a:moveTo>
                  <a:lnTo>
                    <a:pt x="0" y="1215900"/>
                  </a:lnTo>
                  <a:lnTo>
                    <a:pt x="293992" y="0"/>
                  </a:lnTo>
                  <a:lnTo>
                    <a:pt x="2381707" y="0"/>
                  </a:lnTo>
                  <a:lnTo>
                    <a:pt x="2675699" y="121590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335270" y="3236626"/>
              <a:ext cx="2675890" cy="1216025"/>
            </a:xfrm>
            <a:custGeom>
              <a:avLst/>
              <a:gdLst/>
              <a:ahLst/>
              <a:cxnLst/>
              <a:rect l="l" t="t" r="r" b="b"/>
              <a:pathLst>
                <a:path w="2675890" h="1216025">
                  <a:moveTo>
                    <a:pt x="0" y="1215900"/>
                  </a:moveTo>
                  <a:lnTo>
                    <a:pt x="293992" y="0"/>
                  </a:lnTo>
                  <a:lnTo>
                    <a:pt x="2381707" y="0"/>
                  </a:lnTo>
                  <a:lnTo>
                    <a:pt x="2675699" y="1215900"/>
                  </a:lnTo>
                  <a:lnTo>
                    <a:pt x="0" y="1215900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079434" y="5019362"/>
            <a:ext cx="9694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Процесс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657854" y="1067413"/>
            <a:ext cx="1812713" cy="1634067"/>
            <a:chOff x="4993390" y="800560"/>
            <a:chExt cx="1359535" cy="1225550"/>
          </a:xfrm>
        </p:grpSpPr>
        <p:sp>
          <p:nvSpPr>
            <p:cNvPr id="15" name="object 15"/>
            <p:cNvSpPr/>
            <p:nvPr/>
          </p:nvSpPr>
          <p:spPr>
            <a:xfrm>
              <a:off x="4998152" y="805322"/>
              <a:ext cx="1350010" cy="1216025"/>
            </a:xfrm>
            <a:custGeom>
              <a:avLst/>
              <a:gdLst/>
              <a:ahLst/>
              <a:cxnLst/>
              <a:rect l="l" t="t" r="r" b="b"/>
              <a:pathLst>
                <a:path w="1350010" h="1216025">
                  <a:moveTo>
                    <a:pt x="1349699" y="1215900"/>
                  </a:moveTo>
                  <a:lnTo>
                    <a:pt x="0" y="1215900"/>
                  </a:lnTo>
                  <a:lnTo>
                    <a:pt x="303840" y="0"/>
                  </a:lnTo>
                  <a:lnTo>
                    <a:pt x="1045858" y="0"/>
                  </a:lnTo>
                  <a:lnTo>
                    <a:pt x="1349699" y="1215900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998152" y="805322"/>
              <a:ext cx="1350010" cy="1216025"/>
            </a:xfrm>
            <a:custGeom>
              <a:avLst/>
              <a:gdLst/>
              <a:ahLst/>
              <a:cxnLst/>
              <a:rect l="l" t="t" r="r" b="b"/>
              <a:pathLst>
                <a:path w="1350010" h="1216025">
                  <a:moveTo>
                    <a:pt x="0" y="1215900"/>
                  </a:moveTo>
                  <a:lnTo>
                    <a:pt x="303840" y="0"/>
                  </a:lnTo>
                  <a:lnTo>
                    <a:pt x="1045858" y="0"/>
                  </a:lnTo>
                  <a:lnTo>
                    <a:pt x="1349699" y="1215900"/>
                  </a:lnTo>
                  <a:lnTo>
                    <a:pt x="0" y="1215900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199766" y="1839902"/>
            <a:ext cx="7289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Рынок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43817" y="1964125"/>
            <a:ext cx="5103705" cy="4285827"/>
            <a:chOff x="2357862" y="1473094"/>
            <a:chExt cx="3827779" cy="3214370"/>
          </a:xfrm>
        </p:grpSpPr>
        <p:sp>
          <p:nvSpPr>
            <p:cNvPr id="19" name="object 19"/>
            <p:cNvSpPr/>
            <p:nvPr/>
          </p:nvSpPr>
          <p:spPr>
            <a:xfrm>
              <a:off x="2362624" y="3263174"/>
              <a:ext cx="2166620" cy="716915"/>
            </a:xfrm>
            <a:custGeom>
              <a:avLst/>
              <a:gdLst/>
              <a:ahLst/>
              <a:cxnLst/>
              <a:rect l="l" t="t" r="r" b="b"/>
              <a:pathLst>
                <a:path w="2166620" h="716914">
                  <a:moveTo>
                    <a:pt x="1823636" y="716772"/>
                  </a:moveTo>
                  <a:lnTo>
                    <a:pt x="1845311" y="567072"/>
                  </a:lnTo>
                  <a:lnTo>
                    <a:pt x="0" y="299399"/>
                  </a:lnTo>
                  <a:lnTo>
                    <a:pt x="43349" y="0"/>
                  </a:lnTo>
                  <a:lnTo>
                    <a:pt x="1888661" y="267672"/>
                  </a:lnTo>
                  <a:lnTo>
                    <a:pt x="1910336" y="117972"/>
                  </a:lnTo>
                  <a:lnTo>
                    <a:pt x="2166374" y="460799"/>
                  </a:lnTo>
                  <a:lnTo>
                    <a:pt x="1823636" y="71677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2624" y="3263174"/>
              <a:ext cx="2166620" cy="716915"/>
            </a:xfrm>
            <a:custGeom>
              <a:avLst/>
              <a:gdLst/>
              <a:ahLst/>
              <a:cxnLst/>
              <a:rect l="l" t="t" r="r" b="b"/>
              <a:pathLst>
                <a:path w="2166620" h="716914">
                  <a:moveTo>
                    <a:pt x="43349" y="0"/>
                  </a:moveTo>
                  <a:lnTo>
                    <a:pt x="1888661" y="267672"/>
                  </a:lnTo>
                  <a:lnTo>
                    <a:pt x="1910336" y="117972"/>
                  </a:lnTo>
                  <a:lnTo>
                    <a:pt x="2166374" y="460799"/>
                  </a:lnTo>
                  <a:lnTo>
                    <a:pt x="1823636" y="716772"/>
                  </a:lnTo>
                  <a:lnTo>
                    <a:pt x="1845311" y="567072"/>
                  </a:lnTo>
                  <a:lnTo>
                    <a:pt x="0" y="299399"/>
                  </a:lnTo>
                  <a:lnTo>
                    <a:pt x="4334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073073" y="1477856"/>
              <a:ext cx="2195830" cy="1176020"/>
            </a:xfrm>
            <a:custGeom>
              <a:avLst/>
              <a:gdLst/>
              <a:ahLst/>
              <a:cxnLst/>
              <a:rect l="l" t="t" r="r" b="b"/>
              <a:pathLst>
                <a:path w="2195829" h="1176020">
                  <a:moveTo>
                    <a:pt x="113999" y="1175516"/>
                  </a:moveTo>
                  <a:lnTo>
                    <a:pt x="0" y="895316"/>
                  </a:lnTo>
                  <a:lnTo>
                    <a:pt x="1858452" y="140099"/>
                  </a:lnTo>
                  <a:lnTo>
                    <a:pt x="1801452" y="0"/>
                  </a:lnTo>
                  <a:lnTo>
                    <a:pt x="2195699" y="166316"/>
                  </a:lnTo>
                  <a:lnTo>
                    <a:pt x="2029452" y="560399"/>
                  </a:lnTo>
                  <a:lnTo>
                    <a:pt x="1972452" y="420299"/>
                  </a:lnTo>
                  <a:lnTo>
                    <a:pt x="113999" y="1175516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073073" y="1477856"/>
              <a:ext cx="2195830" cy="1176020"/>
            </a:xfrm>
            <a:custGeom>
              <a:avLst/>
              <a:gdLst/>
              <a:ahLst/>
              <a:cxnLst/>
              <a:rect l="l" t="t" r="r" b="b"/>
              <a:pathLst>
                <a:path w="2195829" h="1176020">
                  <a:moveTo>
                    <a:pt x="0" y="895316"/>
                  </a:moveTo>
                  <a:lnTo>
                    <a:pt x="1858452" y="140099"/>
                  </a:lnTo>
                  <a:lnTo>
                    <a:pt x="1801452" y="0"/>
                  </a:lnTo>
                  <a:lnTo>
                    <a:pt x="2195699" y="166316"/>
                  </a:lnTo>
                  <a:lnTo>
                    <a:pt x="2029452" y="560399"/>
                  </a:lnTo>
                  <a:lnTo>
                    <a:pt x="1972452" y="420299"/>
                  </a:lnTo>
                  <a:lnTo>
                    <a:pt x="113999" y="1175516"/>
                  </a:lnTo>
                  <a:lnTo>
                    <a:pt x="0" y="89531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546732" y="3236624"/>
              <a:ext cx="2628900" cy="1441450"/>
            </a:xfrm>
            <a:custGeom>
              <a:avLst/>
              <a:gdLst/>
              <a:ahLst/>
              <a:cxnLst/>
              <a:rect l="l" t="t" r="r" b="b"/>
              <a:pathLst>
                <a:path w="2628900" h="1441450">
                  <a:moveTo>
                    <a:pt x="0" y="743099"/>
                  </a:moveTo>
                  <a:lnTo>
                    <a:pt x="2414099" y="0"/>
                  </a:lnTo>
                  <a:lnTo>
                    <a:pt x="2628899" y="698099"/>
                  </a:lnTo>
                  <a:lnTo>
                    <a:pt x="214799" y="1441199"/>
                  </a:lnTo>
                  <a:lnTo>
                    <a:pt x="0" y="743099"/>
                  </a:lnTo>
                  <a:close/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402067" y="4548007"/>
            <a:ext cx="2294064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dirty="0"/>
              <a:t>Какие Micro Jobs мы делаем за клиента и как меняем процесс?</a:t>
            </a:r>
          </a:p>
        </p:txBody>
      </p:sp>
      <p:sp>
        <p:nvSpPr>
          <p:cNvPr id="25" name="object 25"/>
          <p:cNvSpPr txBox="1"/>
          <p:nvPr/>
        </p:nvSpPr>
        <p:spPr>
          <a:xfrm rot="20580000">
            <a:off x="5108934" y="4954782"/>
            <a:ext cx="263978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ПРОДУКТУКТОВ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АЯ</a:t>
            </a:r>
            <a:endParaRPr sz="3600" baseline="1543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 rot="20580000">
            <a:off x="5713911" y="5306157"/>
            <a:ext cx="16481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СТРАТЕГИЯ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21399" y="2645828"/>
            <a:ext cx="3000587" cy="1447800"/>
          </a:xfrm>
          <a:custGeom>
            <a:avLst/>
            <a:gdLst/>
            <a:ahLst/>
            <a:cxnLst/>
            <a:rect l="l" t="t" r="r" b="b"/>
            <a:pathLst>
              <a:path w="2250440" h="1085850">
                <a:moveTo>
                  <a:pt x="0" y="359099"/>
                </a:moveTo>
                <a:lnTo>
                  <a:pt x="2127599" y="0"/>
                </a:lnTo>
                <a:lnTo>
                  <a:pt x="2249999" y="726299"/>
                </a:lnTo>
                <a:lnTo>
                  <a:pt x="122399" y="1085399"/>
                </a:lnTo>
                <a:lnTo>
                  <a:pt x="0" y="359099"/>
                </a:lnTo>
                <a:close/>
              </a:path>
            </a:pathLst>
          </a:custGeom>
          <a:ln w="1904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/>
          <p:nvPr/>
        </p:nvSpPr>
        <p:spPr>
          <a:xfrm rot="21060000">
            <a:off x="5669473" y="3043216"/>
            <a:ext cx="24439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МАР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КЕТИН</a:t>
            </a:r>
            <a:r>
              <a:rPr sz="3600" spc="-20" baseline="3086" dirty="0">
                <a:solidFill>
                  <a:srgbClr val="CC0000"/>
                </a:solidFill>
                <a:latin typeface="Trebuchet MS"/>
                <a:cs typeface="Trebuchet MS"/>
              </a:rPr>
              <a:t>ГОВАЯ</a:t>
            </a:r>
            <a:endParaRPr sz="3600" baseline="3086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 rot="21060000">
            <a:off x="6127515" y="3404302"/>
            <a:ext cx="165059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ЕГИ</a:t>
            </a:r>
            <a:r>
              <a:rPr sz="3600" spc="-20" baseline="3086" dirty="0">
                <a:solidFill>
                  <a:srgbClr val="CC0000"/>
                </a:solidFill>
                <a:latin typeface="Trebuchet MS"/>
                <a:cs typeface="Trebuchet MS"/>
              </a:rPr>
              <a:t>Я</a:t>
            </a:r>
            <a:endParaRPr sz="3600" baseline="3086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15401" y="1179371"/>
            <a:ext cx="2012527" cy="1244600"/>
          </a:xfrm>
          <a:custGeom>
            <a:avLst/>
            <a:gdLst/>
            <a:ahLst/>
            <a:cxnLst/>
            <a:rect l="l" t="t" r="r" b="b"/>
            <a:pathLst>
              <a:path w="1509395" h="933450">
                <a:moveTo>
                  <a:pt x="0" y="201599"/>
                </a:moveTo>
                <a:lnTo>
                  <a:pt x="1404599" y="0"/>
                </a:lnTo>
                <a:lnTo>
                  <a:pt x="1508999" y="731399"/>
                </a:lnTo>
                <a:lnTo>
                  <a:pt x="104399" y="932999"/>
                </a:lnTo>
                <a:lnTo>
                  <a:pt x="0" y="201599"/>
                </a:lnTo>
                <a:close/>
              </a:path>
            </a:pathLst>
          </a:custGeom>
          <a:ln w="1904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 rot="21120000">
            <a:off x="6101623" y="1467933"/>
            <a:ext cx="158740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РЫНОЧНАЯ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 rot="21120000">
            <a:off x="6123567" y="1832573"/>
            <a:ext cx="16481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СТРАТЕГИЯ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9402068" y="1161643"/>
            <a:ext cx="1802553" cy="877163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dirty="0">
                <a:latin typeface="+mn-lt"/>
              </a:rPr>
              <a:t>Кого из конкурентов мы увольняем?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402067" y="2849283"/>
            <a:ext cx="203962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dirty="0"/>
              <a:t>Из какого контекста к какой Big Jobs мы ведем клиента?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E42F2D-DC1F-BD02-D144-119EAE383AB8}"/>
              </a:ext>
            </a:extLst>
          </p:cNvPr>
          <p:cNvSpPr txBox="1">
            <a:spLocks/>
          </p:cNvSpPr>
          <p:nvPr/>
        </p:nvSpPr>
        <p:spPr>
          <a:xfrm>
            <a:off x="1147742" y="391965"/>
            <a:ext cx="4512701" cy="6817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Иерархия </a:t>
            </a:r>
            <a:r>
              <a:rPr lang="en-US" dirty="0"/>
              <a:t>JTBD</a:t>
            </a:r>
            <a:endParaRPr lang="ru-RU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7"/>
          <p:cNvSpPr txBox="1">
            <a:spLocks noGrp="1"/>
          </p:cNvSpPr>
          <p:nvPr>
            <p:ph type="body" idx="2"/>
          </p:nvPr>
        </p:nvSpPr>
        <p:spPr>
          <a:xfrm>
            <a:off x="6432300" y="1817120"/>
            <a:ext cx="5181600" cy="46109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★"/>
            </a:pPr>
            <a:r>
              <a:rPr lang="ru-RU" sz="2400" dirty="0">
                <a:solidFill>
                  <a:schemeClr val="lt1"/>
                </a:solidFill>
              </a:rPr>
              <a:t>Фокусировка на </a:t>
            </a:r>
            <a:r>
              <a:rPr lang="ru-RU" sz="2400" b="1" dirty="0">
                <a:solidFill>
                  <a:schemeClr val="lt1"/>
                </a:solidFill>
                <a:ea typeface="Montserrat ExtraBold"/>
                <a:cs typeface="Montserrat ExtraBold"/>
                <a:sym typeface="Montserrat ExtraBold"/>
              </a:rPr>
              <a:t>задаче</a:t>
            </a:r>
            <a:r>
              <a:rPr lang="ru-RU" sz="2400" dirty="0">
                <a:solidFill>
                  <a:schemeClr val="lt1"/>
                </a:solidFill>
              </a:rPr>
              <a:t> и поиск критических подзадач внутри неё</a:t>
            </a:r>
            <a:endParaRPr sz="24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2400" dirty="0">
                <a:solidFill>
                  <a:schemeClr val="lt1"/>
                </a:solidFill>
              </a:rPr>
              <a:t>Над проблемами надо </a:t>
            </a:r>
            <a:r>
              <a:rPr lang="ru-RU" sz="2400" b="1" dirty="0">
                <a:solidFill>
                  <a:schemeClr val="lt1"/>
                </a:solidFill>
                <a:ea typeface="Montserrat ExtraBold"/>
                <a:cs typeface="Montserrat ExtraBold"/>
                <a:sym typeface="Montserrat ExtraBold"/>
              </a:rPr>
              <a:t>возвыситься</a:t>
            </a:r>
            <a:r>
              <a:rPr lang="ru-RU" sz="2400" dirty="0">
                <a:solidFill>
                  <a:schemeClr val="lt1"/>
                </a:solidFill>
              </a:rPr>
              <a:t>, чтобы понять набор критических задач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2400" dirty="0">
                <a:solidFill>
                  <a:schemeClr val="lt1"/>
                </a:solidFill>
              </a:rPr>
              <a:t>Исследовать задачи надо через JTBD-интервью с </a:t>
            </a:r>
            <a:r>
              <a:rPr lang="ru-RU" sz="2400" b="1" dirty="0">
                <a:solidFill>
                  <a:schemeClr val="lt1"/>
                </a:solidFill>
                <a:ea typeface="Montserrat ExtraBold"/>
                <a:cs typeface="Montserrat ExtraBold"/>
                <a:sym typeface="Montserrat ExtraBold"/>
              </a:rPr>
              <a:t>существующими</a:t>
            </a:r>
            <a:r>
              <a:rPr lang="ru-RU" sz="2400" dirty="0">
                <a:solidFill>
                  <a:schemeClr val="lt1"/>
                </a:solidFill>
              </a:rPr>
              <a:t> клиентами (те, кто уже купил)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2400" dirty="0">
                <a:solidFill>
                  <a:schemeClr val="lt1"/>
                </a:solidFill>
              </a:rPr>
              <a:t>Решение должно закрывать задачу по-новому. Создание продукта —  это </a:t>
            </a:r>
            <a:r>
              <a:rPr lang="ru-RU" sz="2400" b="1" dirty="0">
                <a:solidFill>
                  <a:schemeClr val="lt1"/>
                </a:solidFill>
                <a:ea typeface="Montserrat ExtraBold"/>
                <a:cs typeface="Montserrat ExtraBold"/>
                <a:sym typeface="Montserrat ExtraBold"/>
              </a:rPr>
              <a:t>сложный</a:t>
            </a:r>
            <a:r>
              <a:rPr lang="ru-RU" sz="2400" dirty="0">
                <a:solidFill>
                  <a:schemeClr val="lt1"/>
                </a:solidFill>
              </a:rPr>
              <a:t> процесс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body" idx="1"/>
          </p:nvPr>
        </p:nvSpPr>
        <p:spPr>
          <a:xfrm>
            <a:off x="578100" y="1817120"/>
            <a:ext cx="5072100" cy="46109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★"/>
            </a:pPr>
            <a:r>
              <a:rPr lang="ru-RU" sz="2400" dirty="0"/>
              <a:t>Фокусировка на одной ключевой </a:t>
            </a:r>
            <a:r>
              <a:rPr lang="ru-RU" sz="2400" b="1" dirty="0">
                <a:sym typeface="Montserrat ExtraBold"/>
              </a:rPr>
              <a:t>проблеме</a:t>
            </a:r>
            <a:endParaRPr sz="1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2400" dirty="0"/>
              <a:t>Надо </a:t>
            </a:r>
            <a:r>
              <a:rPr lang="ru-RU" sz="2400" b="1" dirty="0">
                <a:sym typeface="Montserrat ExtraBold"/>
              </a:rPr>
              <a:t>углубляться</a:t>
            </a:r>
            <a:r>
              <a:rPr lang="ru-RU" sz="2400" dirty="0"/>
              <a:t> в проблему клиента и становиться экспертом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2400" dirty="0"/>
              <a:t>Искать проблемы нужно через проблемные интервью с </a:t>
            </a:r>
            <a:r>
              <a:rPr lang="ru-RU" sz="2400" b="1" dirty="0">
                <a:sym typeface="Montserrat ExtraBold"/>
              </a:rPr>
              <a:t>потенциальными</a:t>
            </a:r>
            <a:r>
              <a:rPr lang="ru-RU" sz="2400" dirty="0"/>
              <a:t> клиентами</a:t>
            </a:r>
            <a:endParaRPr sz="2400" dirty="0"/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2400" dirty="0"/>
              <a:t>Боль клиента надо сразу проверить с помощью </a:t>
            </a:r>
            <a:r>
              <a:rPr lang="ru-RU" sz="2400" b="1" dirty="0">
                <a:sym typeface="Montserrat ExtraBold"/>
              </a:rPr>
              <a:t>простого</a:t>
            </a:r>
            <a:r>
              <a:rPr lang="ru-RU" sz="2400" dirty="0"/>
              <a:t> решения (решенческое интервью)</a:t>
            </a:r>
            <a:endParaRPr sz="2400" dirty="0"/>
          </a:p>
        </p:txBody>
      </p:sp>
      <p:sp>
        <p:nvSpPr>
          <p:cNvPr id="321" name="Google Shape;321;p37"/>
          <p:cNvSpPr txBox="1"/>
          <p:nvPr/>
        </p:nvSpPr>
        <p:spPr>
          <a:xfrm>
            <a:off x="631484" y="568736"/>
            <a:ext cx="2786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CustDev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37"/>
          <p:cNvSpPr txBox="1"/>
          <p:nvPr/>
        </p:nvSpPr>
        <p:spPr>
          <a:xfrm>
            <a:off x="6542630" y="568741"/>
            <a:ext cx="2022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JTBD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D6FFDB2-72B9-6E76-3743-509184AF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ЦА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5FF1F7A-043F-6638-C0D6-D4F0EA427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9333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33663</TotalTime>
  <Words>7093</Words>
  <Application>Microsoft Macintosh PowerPoint</Application>
  <PresentationFormat>Широкоэкранный</PresentationFormat>
  <Paragraphs>922</Paragraphs>
  <Slides>129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129</vt:i4>
      </vt:variant>
    </vt:vector>
  </HeadingPairs>
  <TitlesOfParts>
    <vt:vector size="146" baseType="lpstr">
      <vt:lpstr>Arial Unicode MS</vt:lpstr>
      <vt:lpstr>Arial</vt:lpstr>
      <vt:lpstr>Arial Black</vt:lpstr>
      <vt:lpstr>Calibri</vt:lpstr>
      <vt:lpstr>Calibri Light</vt:lpstr>
      <vt:lpstr>Consolas</vt:lpstr>
      <vt:lpstr>Monaco</vt:lpstr>
      <vt:lpstr>Montserrat</vt:lpstr>
      <vt:lpstr>Montserrat ExtraBold</vt:lpstr>
      <vt:lpstr>Open Sans</vt:lpstr>
      <vt:lpstr>PT Serif</vt:lpstr>
      <vt:lpstr>Roboto</vt:lpstr>
      <vt:lpstr>sohne</vt:lpstr>
      <vt:lpstr>source-serif-pro</vt:lpstr>
      <vt:lpstr>Times New Roman</vt:lpstr>
      <vt:lpstr>Trebuchet MS</vt:lpstr>
      <vt:lpstr>Тема Office</vt:lpstr>
      <vt:lpstr>Product management II</vt:lpstr>
      <vt:lpstr>Об актуальности product management</vt:lpstr>
      <vt:lpstr>Проект vs Продукт</vt:lpstr>
      <vt:lpstr>Product vision Как сформировать видение продукта?</vt:lpstr>
      <vt:lpstr>Презентация PowerPoint</vt:lpstr>
      <vt:lpstr>Распространённые ошибки относительно видения продукта</vt:lpstr>
      <vt:lpstr>Что нужно уметь продакту?</vt:lpstr>
      <vt:lpstr>Продуктовый подход</vt:lpstr>
      <vt:lpstr>Кейс 1: создаём интернет-магазин</vt:lpstr>
      <vt:lpstr>Кейс 2: создаём переговорную комнату</vt:lpstr>
      <vt:lpstr>Где брать идеи для фичей</vt:lpstr>
      <vt:lpstr>Что такое фича?</vt:lpstr>
      <vt:lpstr>Идеи для продукта и их приоритезация</vt:lpstr>
      <vt:lpstr>Продуктовые метрики</vt:lpstr>
      <vt:lpstr>Хороший продукт</vt:lpstr>
      <vt:lpstr>Метрики и этап развития продукта</vt:lpstr>
      <vt:lpstr>Метрики и особенности продукта</vt:lpstr>
      <vt:lpstr>Иерархия метрик, North Star metric</vt:lpstr>
      <vt:lpstr>Примеры NSM</vt:lpstr>
      <vt:lpstr>4 измерения North Star метрики:</vt:lpstr>
      <vt:lpstr>Как использовать метрики для генерации / приоритизации фичей</vt:lpstr>
      <vt:lpstr>Метрики продукта вложены в метрики компании</vt:lpstr>
      <vt:lpstr>Иерархия метрик на примере видеосервиса</vt:lpstr>
      <vt:lpstr>Сбор идей для приоритизации</vt:lpstr>
      <vt:lpstr>Пользователи</vt:lpstr>
      <vt:lpstr>Цикл обратной связи с пользователями</vt:lpstr>
      <vt:lpstr>Цикл обратной связи с пользователями</vt:lpstr>
      <vt:lpstr>Бета-тестирование</vt:lpstr>
      <vt:lpstr>Инструменты для сбора обратной связи</vt:lpstr>
      <vt:lpstr>Идеи команды</vt:lpstr>
      <vt:lpstr>Impact Mapping</vt:lpstr>
      <vt:lpstr>Impact Mapping</vt:lpstr>
      <vt:lpstr>Конкуренты и другие рынки</vt:lpstr>
      <vt:lpstr>Открытые отчёты (Momo)</vt:lpstr>
      <vt:lpstr>Изучение зарубежного опыта / аналогов</vt:lpstr>
      <vt:lpstr>Презентация PowerPoint</vt:lpstr>
      <vt:lpstr>План разработки / ввода фичей</vt:lpstr>
      <vt:lpstr>Приоритизация фичей / гипотез</vt:lpstr>
      <vt:lpstr>Презентация PowerPoint</vt:lpstr>
      <vt:lpstr>Категоризация и приоритизация</vt:lpstr>
      <vt:lpstr>Разные компании используют разные подходы</vt:lpstr>
      <vt:lpstr>Быстрая и медленная оценка</vt:lpstr>
      <vt:lpstr>Быстрая приоритизация: Reach / Frequency</vt:lpstr>
      <vt:lpstr>Быстрая приоритизация: Poker Planning</vt:lpstr>
      <vt:lpstr>Первичный скоринг</vt:lpstr>
      <vt:lpstr>Финальный скоринг</vt:lpstr>
      <vt:lpstr>Презентация PowerPoint</vt:lpstr>
      <vt:lpstr>Метод ICE</vt:lpstr>
      <vt:lpstr>Способы оценки фич / проектов</vt:lpstr>
      <vt:lpstr>Иерархия метрик</vt:lpstr>
      <vt:lpstr>Приоритизация фич на основе метрик</vt:lpstr>
      <vt:lpstr>Подход Amazon</vt:lpstr>
      <vt:lpstr>Рассчитываем ROI (вероятностные сценарии)</vt:lpstr>
      <vt:lpstr>Алгоритм приоритизации фичей / гипотез</vt:lpstr>
      <vt:lpstr>Целевая аудитория</vt:lpstr>
      <vt:lpstr>Презентация PowerPoint</vt:lpstr>
      <vt:lpstr>Презентация PowerPoint</vt:lpstr>
      <vt:lpstr>Структура целевой аудитории</vt:lpstr>
      <vt:lpstr>Способы определения ЦА</vt:lpstr>
      <vt:lpstr>ЦА: демографические характеристики</vt:lpstr>
      <vt:lpstr>Характеристики ЦА</vt:lpstr>
      <vt:lpstr>Презентация PowerPoint</vt:lpstr>
      <vt:lpstr>Психографические характеристики ЦА</vt:lpstr>
      <vt:lpstr>Презентация PowerPoint</vt:lpstr>
      <vt:lpstr>Презентация PowerPoint</vt:lpstr>
      <vt:lpstr>Метод персон, пример: ЦА фитнес клуба</vt:lpstr>
      <vt:lpstr>Метод персон</vt:lpstr>
      <vt:lpstr>Метод персон — как составить портреты?</vt:lpstr>
      <vt:lpstr>Карта эмпатии (Empathy map)</vt:lpstr>
      <vt:lpstr>Пример карты эмпатии (для метода персон)</vt:lpstr>
      <vt:lpstr>ИТ-отдел, отдел бизнес-аналитики, отдел безопасности и закупок</vt:lpstr>
      <vt:lpstr>Как определить портрет ЦА?</vt:lpstr>
      <vt:lpstr>Яндекс Метрика</vt:lpstr>
      <vt:lpstr>Similar Web</vt:lpstr>
      <vt:lpstr>Ограничения соц. дем. и  метода персон</vt:lpstr>
      <vt:lpstr>Фреймворк Jobs To Be Done</vt:lpstr>
      <vt:lpstr>Задачи клиента не меняются, Меняются только решения</vt:lpstr>
      <vt:lpstr>Меняются решения и продукты, которые нанимаются, чтобы работы были сделаны.</vt:lpstr>
      <vt:lpstr>Big Jobs пользователей не меняются с течением времени</vt:lpstr>
      <vt:lpstr>Все задачи клиента можно разделить на большие и маленькие  Большие (Big jobs) — зачем? Маленькие (Small jobs) — как?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Jobs To Be Done</vt:lpstr>
      <vt:lpstr>Основные принципы JTBD</vt:lpstr>
      <vt:lpstr>Jobs To Be Done: Job story</vt:lpstr>
      <vt:lpstr>Jobs To Be Done: user timeline</vt:lpstr>
      <vt:lpstr>JTBD: мотивационные силы</vt:lpstr>
      <vt:lpstr>Принципы Jobs To Be Done</vt:lpstr>
      <vt:lpstr>Инструменты JTBD</vt:lpstr>
      <vt:lpstr>Инструменты JTBD </vt:lpstr>
      <vt:lpstr>bit.ly/JTBD-GA</vt:lpstr>
      <vt:lpstr>Презентация PowerPoint</vt:lpstr>
      <vt:lpstr>Критическая задача</vt:lpstr>
      <vt:lpstr>Кого из конкурентов мы увольняем?</vt:lpstr>
      <vt:lpstr>Презентация PowerPoint</vt:lpstr>
      <vt:lpstr>Анализ ЦА</vt:lpstr>
      <vt:lpstr>Анализ ЦА — это непрерывный процесс</vt:lpstr>
      <vt:lpstr>#1</vt:lpstr>
      <vt:lpstr>Определяем критерии ЦА</vt:lpstr>
      <vt:lpstr>Шаг 1: Сегментация покупателей</vt:lpstr>
      <vt:lpstr>Шаг 2: Портрет покупателя</vt:lpstr>
      <vt:lpstr>Где брать информацию?</vt:lpstr>
      <vt:lpstr>Портрет покупателя</vt:lpstr>
      <vt:lpstr>Шаг 3: выявить проблему</vt:lpstr>
      <vt:lpstr>Шаг 4: решение проблемы</vt:lpstr>
      <vt:lpstr>Шаг 5: как достучаться до покупателя</vt:lpstr>
      <vt:lpstr>Конкуренты. Стратегии конкуренции</vt:lpstr>
      <vt:lpstr>Типы конкурентов</vt:lpstr>
      <vt:lpstr>«</vt:lpstr>
      <vt:lpstr>Примеры конкуренции</vt:lpstr>
      <vt:lpstr>Презентация PowerPoint</vt:lpstr>
      <vt:lpstr>Презентация PowerPoint</vt:lpstr>
      <vt:lpstr>Презентация PowerPoint</vt:lpstr>
      <vt:lpstr>Презентация PowerPoint</vt:lpstr>
      <vt:lpstr>Анализ конкурентов</vt:lpstr>
      <vt:lpstr>Когда / зачем проводить анализ конкурентов</vt:lpstr>
      <vt:lpstr>Конкуренция в каналах продаж</vt:lpstr>
      <vt:lpstr>Способы поиска конкурентов</vt:lpstr>
      <vt:lpstr>Способы поиска конкурентов</vt:lpstr>
      <vt:lpstr>Способы поиска конкурентов</vt:lpstr>
      <vt:lpstr>Анализ конкурентов по Портеру (1 раз в 3-5 лет)</vt:lpstr>
      <vt:lpstr>Простая методика анализа конкурентов (1 раз в год)</vt:lpstr>
      <vt:lpstr>Инструменты для анализа конкурентов</vt:lpstr>
      <vt:lpstr>Презентация PowerPoint</vt:lpstr>
      <vt:lpstr>Пример SWOT-анализа</vt:lpstr>
      <vt:lpstr>Задание: «Продуктовые метрики»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</dc:title>
  <dc:creator>Валерий Студенников</dc:creator>
  <cp:lastModifiedBy>Валерий Студенников</cp:lastModifiedBy>
  <cp:revision>83</cp:revision>
  <dcterms:created xsi:type="dcterms:W3CDTF">2023-02-27T06:48:08Z</dcterms:created>
  <dcterms:modified xsi:type="dcterms:W3CDTF">2024-02-11T06:53:53Z</dcterms:modified>
</cp:coreProperties>
</file>